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77" r:id="rId4"/>
    <p:sldId id="278" r:id="rId5"/>
    <p:sldId id="258" r:id="rId6"/>
    <p:sldId id="259" r:id="rId7"/>
    <p:sldId id="260" r:id="rId8"/>
    <p:sldId id="261" r:id="rId9"/>
    <p:sldId id="262" r:id="rId10"/>
    <p:sldId id="265" r:id="rId11"/>
    <p:sldId id="263" r:id="rId12"/>
    <p:sldId id="264" r:id="rId13"/>
    <p:sldId id="266" r:id="rId14"/>
    <p:sldId id="267" r:id="rId15"/>
    <p:sldId id="268" r:id="rId16"/>
    <p:sldId id="269" r:id="rId17"/>
    <p:sldId id="270" r:id="rId18"/>
    <p:sldId id="271" r:id="rId19"/>
    <p:sldId id="272" r:id="rId20"/>
    <p:sldId id="273" r:id="rId21"/>
    <p:sldId id="274" r:id="rId22"/>
    <p:sldId id="275" r:id="rId23"/>
    <p:sldId id="279"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7" d="100"/>
          <a:sy n="107" d="100"/>
        </p:scale>
        <p:origin x="13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A67F050-3773-4E43-85A9-BA67AA2746BF}" type="datetimeFigureOut">
              <a:rPr lang="en-US" smtClean="0"/>
              <a:t>7/12/2024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CD9CC4E9-C59B-4FF3-9924-646794848DAE}" type="slidenum">
              <a:rPr lang="en-US" smtClean="0"/>
              <a:t>‹#›</a:t>
            </a:fld>
            <a:endParaRPr lang="en-US"/>
          </a:p>
        </p:txBody>
      </p:sp>
    </p:spTree>
    <p:extLst>
      <p:ext uri="{BB962C8B-B14F-4D97-AF65-F5344CB8AC3E}">
        <p14:creationId xmlns:p14="http://schemas.microsoft.com/office/powerpoint/2010/main" val="333709159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67F050-3773-4E43-85A9-BA67AA2746BF}"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CC4E9-C59B-4FF3-9924-646794848DAE}" type="slidenum">
              <a:rPr lang="en-US" smtClean="0"/>
              <a:t>‹#›</a:t>
            </a:fld>
            <a:endParaRPr lang="en-US"/>
          </a:p>
        </p:txBody>
      </p:sp>
    </p:spTree>
    <p:extLst>
      <p:ext uri="{BB962C8B-B14F-4D97-AF65-F5344CB8AC3E}">
        <p14:creationId xmlns:p14="http://schemas.microsoft.com/office/powerpoint/2010/main" val="345931137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A67F050-3773-4E43-85A9-BA67AA2746BF}" type="datetimeFigureOut">
              <a:rPr lang="en-US" smtClean="0"/>
              <a:t>7/12/2024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D9CC4E9-C59B-4FF3-9924-646794848DAE}" type="slidenum">
              <a:rPr lang="en-US" smtClean="0"/>
              <a:t>‹#›</a:t>
            </a:fld>
            <a:endParaRPr lang="en-US"/>
          </a:p>
        </p:txBody>
      </p:sp>
    </p:spTree>
    <p:extLst>
      <p:ext uri="{BB962C8B-B14F-4D97-AF65-F5344CB8AC3E}">
        <p14:creationId xmlns:p14="http://schemas.microsoft.com/office/powerpoint/2010/main" val="370618827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A67F050-3773-4E43-85A9-BA67AA2746BF}" type="datetimeFigureOut">
              <a:rPr lang="en-US" smtClean="0"/>
              <a:t>7/12/2024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D9CC4E9-C59B-4FF3-9924-646794848DAE}"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8994800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A67F050-3773-4E43-85A9-BA67AA2746BF}" type="datetimeFigureOut">
              <a:rPr lang="en-US" smtClean="0"/>
              <a:t>7/12/2024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D9CC4E9-C59B-4FF3-9924-646794848DAE}" type="slidenum">
              <a:rPr lang="en-US" smtClean="0"/>
              <a:t>‹#›</a:t>
            </a:fld>
            <a:endParaRPr lang="en-US"/>
          </a:p>
        </p:txBody>
      </p:sp>
    </p:spTree>
    <p:extLst>
      <p:ext uri="{BB962C8B-B14F-4D97-AF65-F5344CB8AC3E}">
        <p14:creationId xmlns:p14="http://schemas.microsoft.com/office/powerpoint/2010/main" val="192688606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A67F050-3773-4E43-85A9-BA67AA2746BF}" type="datetimeFigureOut">
              <a:rPr lang="en-US" smtClean="0"/>
              <a:t>7/12/2024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9CC4E9-C59B-4FF3-9924-646794848DAE}" type="slidenum">
              <a:rPr lang="en-US" smtClean="0"/>
              <a:t>‹#›</a:t>
            </a:fld>
            <a:endParaRPr lang="en-US"/>
          </a:p>
        </p:txBody>
      </p:sp>
    </p:spTree>
    <p:extLst>
      <p:ext uri="{BB962C8B-B14F-4D97-AF65-F5344CB8AC3E}">
        <p14:creationId xmlns:p14="http://schemas.microsoft.com/office/powerpoint/2010/main" val="188304546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A67F050-3773-4E43-85A9-BA67AA2746BF}" type="datetimeFigureOut">
              <a:rPr lang="en-US" smtClean="0"/>
              <a:t>7/12/2024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9CC4E9-C59B-4FF3-9924-646794848DAE}" type="slidenum">
              <a:rPr lang="en-US" smtClean="0"/>
              <a:t>‹#›</a:t>
            </a:fld>
            <a:endParaRPr lang="en-US"/>
          </a:p>
        </p:txBody>
      </p:sp>
    </p:spTree>
    <p:extLst>
      <p:ext uri="{BB962C8B-B14F-4D97-AF65-F5344CB8AC3E}">
        <p14:creationId xmlns:p14="http://schemas.microsoft.com/office/powerpoint/2010/main" val="11609273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67F050-3773-4E43-85A9-BA67AA2746BF}"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CC4E9-C59B-4FF3-9924-646794848DAE}" type="slidenum">
              <a:rPr lang="en-US" smtClean="0"/>
              <a:t>‹#›</a:t>
            </a:fld>
            <a:endParaRPr lang="en-US"/>
          </a:p>
        </p:txBody>
      </p:sp>
    </p:spTree>
    <p:extLst>
      <p:ext uri="{BB962C8B-B14F-4D97-AF65-F5344CB8AC3E}">
        <p14:creationId xmlns:p14="http://schemas.microsoft.com/office/powerpoint/2010/main" val="172717171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A67F050-3773-4E43-85A9-BA67AA2746BF}" type="datetimeFigureOut">
              <a:rPr lang="en-US" smtClean="0"/>
              <a:t>7/12/2024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D9CC4E9-C59B-4FF3-9924-646794848DAE}" type="slidenum">
              <a:rPr lang="en-US" smtClean="0"/>
              <a:t>‹#›</a:t>
            </a:fld>
            <a:endParaRPr lang="en-US"/>
          </a:p>
        </p:txBody>
      </p:sp>
    </p:spTree>
    <p:extLst>
      <p:ext uri="{BB962C8B-B14F-4D97-AF65-F5344CB8AC3E}">
        <p14:creationId xmlns:p14="http://schemas.microsoft.com/office/powerpoint/2010/main" val="302679852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67F050-3773-4E43-85A9-BA67AA2746BF}"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CC4E9-C59B-4FF3-9924-646794848DAE}" type="slidenum">
              <a:rPr lang="en-US" smtClean="0"/>
              <a:t>‹#›</a:t>
            </a:fld>
            <a:endParaRPr lang="en-US"/>
          </a:p>
        </p:txBody>
      </p:sp>
    </p:spTree>
    <p:extLst>
      <p:ext uri="{BB962C8B-B14F-4D97-AF65-F5344CB8AC3E}">
        <p14:creationId xmlns:p14="http://schemas.microsoft.com/office/powerpoint/2010/main" val="261363669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A67F050-3773-4E43-85A9-BA67AA2746BF}" type="datetimeFigureOut">
              <a:rPr lang="en-US" smtClean="0"/>
              <a:t>7/12/2024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D9CC4E9-C59B-4FF3-9924-646794848DAE}" type="slidenum">
              <a:rPr lang="en-US" smtClean="0"/>
              <a:t>‹#›</a:t>
            </a:fld>
            <a:endParaRPr lang="en-US"/>
          </a:p>
        </p:txBody>
      </p:sp>
    </p:spTree>
    <p:extLst>
      <p:ext uri="{BB962C8B-B14F-4D97-AF65-F5344CB8AC3E}">
        <p14:creationId xmlns:p14="http://schemas.microsoft.com/office/powerpoint/2010/main" val="406946851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67F050-3773-4E43-85A9-BA67AA2746BF}"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CC4E9-C59B-4FF3-9924-646794848DAE}" type="slidenum">
              <a:rPr lang="en-US" smtClean="0"/>
              <a:t>‹#›</a:t>
            </a:fld>
            <a:endParaRPr lang="en-US"/>
          </a:p>
        </p:txBody>
      </p:sp>
    </p:spTree>
    <p:extLst>
      <p:ext uri="{BB962C8B-B14F-4D97-AF65-F5344CB8AC3E}">
        <p14:creationId xmlns:p14="http://schemas.microsoft.com/office/powerpoint/2010/main" val="344369928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67F050-3773-4E43-85A9-BA67AA2746BF}" type="datetimeFigureOut">
              <a:rPr lang="en-US" smtClean="0"/>
              <a:t>7/12/2024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9CC4E9-C59B-4FF3-9924-646794848DAE}" type="slidenum">
              <a:rPr lang="en-US" smtClean="0"/>
              <a:t>‹#›</a:t>
            </a:fld>
            <a:endParaRPr lang="en-US"/>
          </a:p>
        </p:txBody>
      </p:sp>
    </p:spTree>
    <p:extLst>
      <p:ext uri="{BB962C8B-B14F-4D97-AF65-F5344CB8AC3E}">
        <p14:creationId xmlns:p14="http://schemas.microsoft.com/office/powerpoint/2010/main" val="370928292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67F050-3773-4E43-85A9-BA67AA2746BF}" type="datetimeFigureOut">
              <a:rPr lang="en-US" smtClean="0"/>
              <a:t>7/12/2024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9CC4E9-C59B-4FF3-9924-646794848DAE}" type="slidenum">
              <a:rPr lang="en-US" smtClean="0"/>
              <a:t>‹#›</a:t>
            </a:fld>
            <a:endParaRPr lang="en-US"/>
          </a:p>
        </p:txBody>
      </p:sp>
    </p:spTree>
    <p:extLst>
      <p:ext uri="{BB962C8B-B14F-4D97-AF65-F5344CB8AC3E}">
        <p14:creationId xmlns:p14="http://schemas.microsoft.com/office/powerpoint/2010/main" val="20249727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7F050-3773-4E43-85A9-BA67AA2746BF}" type="datetimeFigureOut">
              <a:rPr lang="en-US" smtClean="0"/>
              <a:t>7/12/2024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9CC4E9-C59B-4FF3-9924-646794848DAE}" type="slidenum">
              <a:rPr lang="en-US" smtClean="0"/>
              <a:t>‹#›</a:t>
            </a:fld>
            <a:endParaRPr lang="en-US"/>
          </a:p>
        </p:txBody>
      </p:sp>
    </p:spTree>
    <p:extLst>
      <p:ext uri="{BB962C8B-B14F-4D97-AF65-F5344CB8AC3E}">
        <p14:creationId xmlns:p14="http://schemas.microsoft.com/office/powerpoint/2010/main" val="324851647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67F050-3773-4E43-85A9-BA67AA2746BF}"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CC4E9-C59B-4FF3-9924-646794848DAE}" type="slidenum">
              <a:rPr lang="en-US" smtClean="0"/>
              <a:t>‹#›</a:t>
            </a:fld>
            <a:endParaRPr lang="en-US"/>
          </a:p>
        </p:txBody>
      </p:sp>
    </p:spTree>
    <p:extLst>
      <p:ext uri="{BB962C8B-B14F-4D97-AF65-F5344CB8AC3E}">
        <p14:creationId xmlns:p14="http://schemas.microsoft.com/office/powerpoint/2010/main" val="25530587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67F050-3773-4E43-85A9-BA67AA2746BF}"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CC4E9-C59B-4FF3-9924-646794848DAE}" type="slidenum">
              <a:rPr lang="en-US" smtClean="0"/>
              <a:t>‹#›</a:t>
            </a:fld>
            <a:endParaRPr lang="en-US"/>
          </a:p>
        </p:txBody>
      </p:sp>
    </p:spTree>
    <p:extLst>
      <p:ext uri="{BB962C8B-B14F-4D97-AF65-F5344CB8AC3E}">
        <p14:creationId xmlns:p14="http://schemas.microsoft.com/office/powerpoint/2010/main" val="177653345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67F050-3773-4E43-85A9-BA67AA2746BF}" type="datetimeFigureOut">
              <a:rPr lang="en-US" smtClean="0"/>
              <a:t>7/12/2024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D9CC4E9-C59B-4FF3-9924-646794848DAE}" type="slidenum">
              <a:rPr lang="en-US" smtClean="0"/>
              <a:t>‹#›</a:t>
            </a:fld>
            <a:endParaRPr lang="en-US"/>
          </a:p>
        </p:txBody>
      </p:sp>
    </p:spTree>
    <p:extLst>
      <p:ext uri="{BB962C8B-B14F-4D97-AF65-F5344CB8AC3E}">
        <p14:creationId xmlns:p14="http://schemas.microsoft.com/office/powerpoint/2010/main" val="245251902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45486-50B8-BAFD-0EFD-5B7B087ACB6F}"/>
              </a:ext>
            </a:extLst>
          </p:cNvPr>
          <p:cNvSpPr>
            <a:spLocks noGrp="1"/>
          </p:cNvSpPr>
          <p:nvPr>
            <p:ph type="ctrTitle"/>
          </p:nvPr>
        </p:nvSpPr>
        <p:spPr/>
        <p:txBody>
          <a:bodyPr/>
          <a:lstStyle/>
          <a:p>
            <a:pPr algn="ctr"/>
            <a:r>
              <a:rPr lang="en-US" dirty="0"/>
              <a:t>Pershing Mural</a:t>
            </a:r>
          </a:p>
        </p:txBody>
      </p:sp>
      <p:sp>
        <p:nvSpPr>
          <p:cNvPr id="3" name="Subtitle 2">
            <a:extLst>
              <a:ext uri="{FF2B5EF4-FFF2-40B4-BE49-F238E27FC236}">
                <a16:creationId xmlns:a16="http://schemas.microsoft.com/office/drawing/2014/main" id="{EE9A0FF8-89E6-4D00-F317-6CC052F60EB1}"/>
              </a:ext>
            </a:extLst>
          </p:cNvPr>
          <p:cNvSpPr>
            <a:spLocks noGrp="1"/>
          </p:cNvSpPr>
          <p:nvPr>
            <p:ph type="subTitle" idx="1"/>
          </p:nvPr>
        </p:nvSpPr>
        <p:spPr/>
        <p:txBody>
          <a:bodyPr>
            <a:normAutofit fontScale="92500"/>
          </a:bodyPr>
          <a:lstStyle/>
          <a:p>
            <a:pPr algn="ctr"/>
            <a:r>
              <a:rPr lang="en-US" sz="2800" dirty="0"/>
              <a:t>Writing an Artist Statement for the Mural Decades Later</a:t>
            </a:r>
          </a:p>
        </p:txBody>
      </p:sp>
    </p:spTree>
    <p:extLst>
      <p:ext uri="{BB962C8B-B14F-4D97-AF65-F5344CB8AC3E}">
        <p14:creationId xmlns:p14="http://schemas.microsoft.com/office/powerpoint/2010/main" val="71535099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F711-6E2D-1696-1DC8-66FC3DE9FF91}"/>
              </a:ext>
            </a:extLst>
          </p:cNvPr>
          <p:cNvSpPr>
            <a:spLocks noGrp="1"/>
          </p:cNvSpPr>
          <p:nvPr>
            <p:ph type="title"/>
          </p:nvPr>
        </p:nvSpPr>
        <p:spPr>
          <a:xfrm>
            <a:off x="1264023" y="827126"/>
            <a:ext cx="9408459" cy="1293028"/>
          </a:xfrm>
        </p:spPr>
        <p:txBody>
          <a:bodyPr/>
          <a:lstStyle/>
          <a:p>
            <a:pPr algn="ctr"/>
            <a:r>
              <a:rPr lang="en-US" cap="none" dirty="0"/>
              <a:t>Your job is to write an artist statement decades later!</a:t>
            </a:r>
          </a:p>
        </p:txBody>
      </p:sp>
      <p:sp>
        <p:nvSpPr>
          <p:cNvPr id="3" name="TextBox 2">
            <a:extLst>
              <a:ext uri="{FF2B5EF4-FFF2-40B4-BE49-F238E27FC236}">
                <a16:creationId xmlns:a16="http://schemas.microsoft.com/office/drawing/2014/main" id="{C4D5B6FC-D916-5B43-73C3-793F28E6AFD4}"/>
              </a:ext>
            </a:extLst>
          </p:cNvPr>
          <p:cNvSpPr txBox="1"/>
          <p:nvPr/>
        </p:nvSpPr>
        <p:spPr>
          <a:xfrm>
            <a:off x="2176182" y="3056965"/>
            <a:ext cx="3792070" cy="1938992"/>
          </a:xfrm>
          <a:prstGeom prst="rect">
            <a:avLst/>
          </a:prstGeom>
          <a:noFill/>
        </p:spPr>
        <p:txBody>
          <a:bodyPr wrap="square" rtlCol="0">
            <a:spAutoFit/>
          </a:bodyPr>
          <a:lstStyle/>
          <a:p>
            <a:pPr algn="ctr"/>
            <a:r>
              <a:rPr lang="en-US" sz="2400" dirty="0"/>
              <a:t>So get ready to take some notes to help you with the task as you learn more about the Mural!</a:t>
            </a:r>
          </a:p>
        </p:txBody>
      </p:sp>
      <p:pic>
        <p:nvPicPr>
          <p:cNvPr id="1026" name="Picture 2" descr="777,700+ Person Writing Stock Photos, Pictures &amp; Royalty ...">
            <a:extLst>
              <a:ext uri="{FF2B5EF4-FFF2-40B4-BE49-F238E27FC236}">
                <a16:creationId xmlns:a16="http://schemas.microsoft.com/office/drawing/2014/main" id="{BB451A01-ED6C-4FC4-F8B5-266705ADF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153" y="2530791"/>
            <a:ext cx="4644838" cy="309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77758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par>
                          <p:cTn id="8" fill="hold">
                            <p:stCondLst>
                              <p:cond delay="2000"/>
                            </p:stCondLst>
                            <p:childTnLst>
                              <p:par>
                                <p:cTn id="9" presetID="42"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E19B-C3A1-6710-DB6F-2799375C4BF7}"/>
              </a:ext>
            </a:extLst>
          </p:cNvPr>
          <p:cNvSpPr>
            <a:spLocks noGrp="1"/>
          </p:cNvSpPr>
          <p:nvPr>
            <p:ph type="title"/>
          </p:nvPr>
        </p:nvSpPr>
        <p:spPr>
          <a:xfrm>
            <a:off x="905434" y="809196"/>
            <a:ext cx="10372165" cy="1293028"/>
          </a:xfrm>
        </p:spPr>
        <p:txBody>
          <a:bodyPr>
            <a:normAutofit/>
          </a:bodyPr>
          <a:lstStyle/>
          <a:p>
            <a:r>
              <a:rPr lang="en-US" sz="3200" kern="0" cap="none" dirty="0">
                <a:latin typeface="+mn-lt"/>
                <a:ea typeface="Times New Roman" panose="02020603050405020304" pitchFamily="18" charset="0"/>
              </a:rPr>
              <a:t>E</a:t>
            </a:r>
            <a:r>
              <a:rPr lang="en-US" sz="3200" kern="0" cap="none" dirty="0">
                <a:effectLst/>
                <a:latin typeface="+mn-lt"/>
                <a:ea typeface="Times New Roman" panose="02020603050405020304" pitchFamily="18" charset="0"/>
              </a:rPr>
              <a:t>xamine the mural closely and see what you find. </a:t>
            </a:r>
            <a:endParaRPr lang="en-US" sz="3200" cap="none" dirty="0">
              <a:latin typeface="+mn-lt"/>
            </a:endParaRPr>
          </a:p>
        </p:txBody>
      </p:sp>
      <p:pic>
        <p:nvPicPr>
          <p:cNvPr id="4" name="Picture 3">
            <a:extLst>
              <a:ext uri="{FF2B5EF4-FFF2-40B4-BE49-F238E27FC236}">
                <a16:creationId xmlns:a16="http://schemas.microsoft.com/office/drawing/2014/main" id="{826264F6-BA53-900D-29CC-C1A1A86D9D32}"/>
              </a:ext>
            </a:extLst>
          </p:cNvPr>
          <p:cNvPicPr>
            <a:picLocks noChangeAspect="1"/>
          </p:cNvPicPr>
          <p:nvPr/>
        </p:nvPicPr>
        <p:blipFill rotWithShape="1">
          <a:blip r:embed="rId2">
            <a:extLst>
              <a:ext uri="{28A0092B-C50C-407E-A947-70E740481C1C}">
                <a14:useLocalDpi xmlns:a14="http://schemas.microsoft.com/office/drawing/2010/main" val="0"/>
              </a:ext>
            </a:extLst>
          </a:blip>
          <a:srcRect l="2720" t="8662" r="2867" b="9900"/>
          <a:stretch/>
        </p:blipFill>
        <p:spPr>
          <a:xfrm>
            <a:off x="331694" y="2348752"/>
            <a:ext cx="11510682" cy="3299013"/>
          </a:xfrm>
          <a:prstGeom prst="rect">
            <a:avLst/>
          </a:prstGeom>
        </p:spPr>
      </p:pic>
    </p:spTree>
    <p:extLst>
      <p:ext uri="{BB962C8B-B14F-4D97-AF65-F5344CB8AC3E}">
        <p14:creationId xmlns:p14="http://schemas.microsoft.com/office/powerpoint/2010/main" val="324342681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6E49C2-D10B-13D8-C44D-34E2BC877918}"/>
              </a:ext>
            </a:extLst>
          </p:cNvPr>
          <p:cNvSpPr txBox="1"/>
          <p:nvPr/>
        </p:nvSpPr>
        <p:spPr>
          <a:xfrm>
            <a:off x="667870" y="4294094"/>
            <a:ext cx="10856259" cy="1569660"/>
          </a:xfrm>
          <a:prstGeom prst="rect">
            <a:avLst/>
          </a:prstGeom>
          <a:noFill/>
        </p:spPr>
        <p:txBody>
          <a:bodyPr wrap="square" rtlCol="0">
            <a:spAutoFit/>
          </a:bodyPr>
          <a:lstStyle/>
          <a:p>
            <a:pPr algn="ctr"/>
            <a:r>
              <a:rPr lang="en-US" sz="3200" dirty="0"/>
              <a:t>When the Pershing Mural Historic Preservation Committee did just that, they came up with some of the following observations and theories:</a:t>
            </a:r>
          </a:p>
        </p:txBody>
      </p:sp>
      <p:pic>
        <p:nvPicPr>
          <p:cNvPr id="6" name="Picture 5">
            <a:extLst>
              <a:ext uri="{FF2B5EF4-FFF2-40B4-BE49-F238E27FC236}">
                <a16:creationId xmlns:a16="http://schemas.microsoft.com/office/drawing/2014/main" id="{B5E77C58-5C8F-883A-6D33-C4C13A938339}"/>
              </a:ext>
            </a:extLst>
          </p:cNvPr>
          <p:cNvPicPr>
            <a:picLocks noChangeAspect="1"/>
          </p:cNvPicPr>
          <p:nvPr/>
        </p:nvPicPr>
        <p:blipFill rotWithShape="1">
          <a:blip r:embed="rId2">
            <a:extLst>
              <a:ext uri="{28A0092B-C50C-407E-A947-70E740481C1C}">
                <a14:useLocalDpi xmlns:a14="http://schemas.microsoft.com/office/drawing/2010/main" val="0"/>
              </a:ext>
            </a:extLst>
          </a:blip>
          <a:srcRect l="2720" t="8662" r="2867" b="9900"/>
          <a:stretch/>
        </p:blipFill>
        <p:spPr>
          <a:xfrm>
            <a:off x="340659" y="726140"/>
            <a:ext cx="11510682" cy="3299013"/>
          </a:xfrm>
          <a:prstGeom prst="rect">
            <a:avLst/>
          </a:prstGeom>
        </p:spPr>
      </p:pic>
    </p:spTree>
    <p:extLst>
      <p:ext uri="{BB962C8B-B14F-4D97-AF65-F5344CB8AC3E}">
        <p14:creationId xmlns:p14="http://schemas.microsoft.com/office/powerpoint/2010/main" val="266611714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23D4A-B036-FD50-0276-13507418CF7D}"/>
              </a:ext>
            </a:extLst>
          </p:cNvPr>
          <p:cNvSpPr>
            <a:spLocks noGrp="1"/>
          </p:cNvSpPr>
          <p:nvPr>
            <p:ph type="title"/>
          </p:nvPr>
        </p:nvSpPr>
        <p:spPr/>
        <p:txBody>
          <a:bodyPr/>
          <a:lstStyle/>
          <a:p>
            <a:pPr algn="ctr"/>
            <a:r>
              <a:rPr lang="en-US" cap="none" dirty="0"/>
              <a:t>Look at the lines that crisscross the Mural.</a:t>
            </a:r>
          </a:p>
        </p:txBody>
      </p:sp>
      <p:sp>
        <p:nvSpPr>
          <p:cNvPr id="5" name="TextBox 4">
            <a:extLst>
              <a:ext uri="{FF2B5EF4-FFF2-40B4-BE49-F238E27FC236}">
                <a16:creationId xmlns:a16="http://schemas.microsoft.com/office/drawing/2014/main" id="{5A11CE13-EAEB-0515-B414-781ACB1F57D0}"/>
              </a:ext>
            </a:extLst>
          </p:cNvPr>
          <p:cNvSpPr txBox="1"/>
          <p:nvPr/>
        </p:nvSpPr>
        <p:spPr>
          <a:xfrm>
            <a:off x="129989" y="2200837"/>
            <a:ext cx="3612778" cy="2308324"/>
          </a:xfrm>
          <a:prstGeom prst="rect">
            <a:avLst/>
          </a:prstGeom>
          <a:noFill/>
        </p:spPr>
        <p:txBody>
          <a:bodyPr wrap="square" rtlCol="0">
            <a:spAutoFit/>
          </a:bodyPr>
          <a:lstStyle/>
          <a:p>
            <a:pPr algn="ctr"/>
            <a:r>
              <a:rPr lang="en-US" sz="2400" dirty="0"/>
              <a:t>Could they be an abstract map of Nebraska denoting highways, rivers, lakes, trails, fields, or the aquifer?</a:t>
            </a:r>
          </a:p>
        </p:txBody>
      </p:sp>
      <p:pic>
        <p:nvPicPr>
          <p:cNvPr id="7" name="Picture 6">
            <a:extLst>
              <a:ext uri="{FF2B5EF4-FFF2-40B4-BE49-F238E27FC236}">
                <a16:creationId xmlns:a16="http://schemas.microsoft.com/office/drawing/2014/main" id="{F71CF612-94A2-888C-BF88-D8E3C847D5FC}"/>
              </a:ext>
            </a:extLst>
          </p:cNvPr>
          <p:cNvPicPr>
            <a:picLocks noChangeAspect="1"/>
          </p:cNvPicPr>
          <p:nvPr/>
        </p:nvPicPr>
        <p:blipFill rotWithShape="1">
          <a:blip r:embed="rId2">
            <a:extLst>
              <a:ext uri="{28A0092B-C50C-407E-A947-70E740481C1C}">
                <a14:useLocalDpi xmlns:a14="http://schemas.microsoft.com/office/drawing/2010/main" val="0"/>
              </a:ext>
            </a:extLst>
          </a:blip>
          <a:srcRect l="38677" t="11162" r="33823" b="70028"/>
          <a:stretch/>
        </p:blipFill>
        <p:spPr>
          <a:xfrm>
            <a:off x="3901042" y="2246716"/>
            <a:ext cx="4260028" cy="968188"/>
          </a:xfrm>
          <a:prstGeom prst="rect">
            <a:avLst/>
          </a:prstGeom>
        </p:spPr>
      </p:pic>
      <p:pic>
        <p:nvPicPr>
          <p:cNvPr id="9" name="Picture 8">
            <a:extLst>
              <a:ext uri="{FF2B5EF4-FFF2-40B4-BE49-F238E27FC236}">
                <a16:creationId xmlns:a16="http://schemas.microsoft.com/office/drawing/2014/main" id="{AA369FB7-EDEC-1124-2E94-91CF1E580201}"/>
              </a:ext>
            </a:extLst>
          </p:cNvPr>
          <p:cNvPicPr>
            <a:picLocks noChangeAspect="1"/>
          </p:cNvPicPr>
          <p:nvPr/>
        </p:nvPicPr>
        <p:blipFill rotWithShape="1">
          <a:blip r:embed="rId2">
            <a:extLst>
              <a:ext uri="{28A0092B-C50C-407E-A947-70E740481C1C}">
                <a14:useLocalDpi xmlns:a14="http://schemas.microsoft.com/office/drawing/2010/main" val="0"/>
              </a:ext>
            </a:extLst>
          </a:blip>
          <a:srcRect l="54706" t="63168" r="31250" b="12268"/>
          <a:stretch/>
        </p:blipFill>
        <p:spPr>
          <a:xfrm>
            <a:off x="8698709" y="2205318"/>
            <a:ext cx="2807491" cy="1631575"/>
          </a:xfrm>
          <a:prstGeom prst="rect">
            <a:avLst/>
          </a:prstGeom>
        </p:spPr>
      </p:pic>
      <p:pic>
        <p:nvPicPr>
          <p:cNvPr id="11" name="Picture 10">
            <a:extLst>
              <a:ext uri="{FF2B5EF4-FFF2-40B4-BE49-F238E27FC236}">
                <a16:creationId xmlns:a16="http://schemas.microsoft.com/office/drawing/2014/main" id="{6C390C63-CEE2-1B19-83A0-C0B5D9E2170F}"/>
              </a:ext>
            </a:extLst>
          </p:cNvPr>
          <p:cNvPicPr>
            <a:picLocks noChangeAspect="1"/>
          </p:cNvPicPr>
          <p:nvPr/>
        </p:nvPicPr>
        <p:blipFill rotWithShape="1">
          <a:blip r:embed="rId2">
            <a:extLst>
              <a:ext uri="{28A0092B-C50C-407E-A947-70E740481C1C}">
                <a14:useLocalDpi xmlns:a14="http://schemas.microsoft.com/office/drawing/2010/main" val="0"/>
              </a:ext>
            </a:extLst>
          </a:blip>
          <a:srcRect l="70368" t="13109" r="18125" b="68081"/>
          <a:stretch/>
        </p:blipFill>
        <p:spPr>
          <a:xfrm>
            <a:off x="3901042" y="4439465"/>
            <a:ext cx="3004022" cy="1631575"/>
          </a:xfrm>
          <a:prstGeom prst="rect">
            <a:avLst/>
          </a:prstGeom>
        </p:spPr>
      </p:pic>
      <p:pic>
        <p:nvPicPr>
          <p:cNvPr id="13" name="Picture 12">
            <a:extLst>
              <a:ext uri="{FF2B5EF4-FFF2-40B4-BE49-F238E27FC236}">
                <a16:creationId xmlns:a16="http://schemas.microsoft.com/office/drawing/2014/main" id="{5A5FE8F2-CFD1-BC2B-5805-F525A6001E17}"/>
              </a:ext>
            </a:extLst>
          </p:cNvPr>
          <p:cNvPicPr>
            <a:picLocks noChangeAspect="1"/>
          </p:cNvPicPr>
          <p:nvPr/>
        </p:nvPicPr>
        <p:blipFill rotWithShape="1">
          <a:blip r:embed="rId2">
            <a:extLst>
              <a:ext uri="{28A0092B-C50C-407E-A947-70E740481C1C}">
                <a14:useLocalDpi xmlns:a14="http://schemas.microsoft.com/office/drawing/2010/main" val="0"/>
              </a:ext>
            </a:extLst>
          </a:blip>
          <a:srcRect l="21323" t="59405" r="50000" b="13154"/>
          <a:stretch/>
        </p:blipFill>
        <p:spPr>
          <a:xfrm>
            <a:off x="7407790" y="4439465"/>
            <a:ext cx="4455155" cy="1416511"/>
          </a:xfrm>
          <a:prstGeom prst="rect">
            <a:avLst/>
          </a:prstGeom>
        </p:spPr>
      </p:pic>
    </p:spTree>
    <p:extLst>
      <p:ext uri="{BB962C8B-B14F-4D97-AF65-F5344CB8AC3E}">
        <p14:creationId xmlns:p14="http://schemas.microsoft.com/office/powerpoint/2010/main" val="144065857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4500"/>
                            </p:stCondLst>
                            <p:childTnLst>
                              <p:par>
                                <p:cTn id="17" presetID="10" presetClass="entr" presetSubtype="0" fill="hold" nodeType="after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6000"/>
                            </p:stCondLst>
                            <p:childTnLst>
                              <p:par>
                                <p:cTn id="21" presetID="42" presetClass="entr" presetSubtype="0" fill="hold" grpId="0"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9E27-6519-FB03-84DA-BA7A9B4E80D7}"/>
              </a:ext>
            </a:extLst>
          </p:cNvPr>
          <p:cNvSpPr>
            <a:spLocks noGrp="1"/>
          </p:cNvSpPr>
          <p:nvPr>
            <p:ph type="title"/>
          </p:nvPr>
        </p:nvSpPr>
        <p:spPr>
          <a:xfrm>
            <a:off x="430306" y="432679"/>
            <a:ext cx="10950388" cy="1293028"/>
          </a:xfrm>
        </p:spPr>
        <p:txBody>
          <a:bodyPr>
            <a:normAutofit/>
          </a:bodyPr>
          <a:lstStyle/>
          <a:p>
            <a:pPr algn="ctr"/>
            <a:r>
              <a:rPr lang="en-US" cap="none" dirty="0"/>
              <a:t>Can you identify the many images and characters portrayed in the montage?</a:t>
            </a:r>
          </a:p>
        </p:txBody>
      </p:sp>
      <p:pic>
        <p:nvPicPr>
          <p:cNvPr id="5" name="Picture 4">
            <a:extLst>
              <a:ext uri="{FF2B5EF4-FFF2-40B4-BE49-F238E27FC236}">
                <a16:creationId xmlns:a16="http://schemas.microsoft.com/office/drawing/2014/main" id="{1ECE3A2F-F85C-856F-762A-ED562B9D2A1E}"/>
              </a:ext>
            </a:extLst>
          </p:cNvPr>
          <p:cNvPicPr>
            <a:picLocks noChangeAspect="1"/>
          </p:cNvPicPr>
          <p:nvPr/>
        </p:nvPicPr>
        <p:blipFill rotWithShape="1">
          <a:blip r:embed="rId2">
            <a:extLst>
              <a:ext uri="{28A0092B-C50C-407E-A947-70E740481C1C}">
                <a14:useLocalDpi xmlns:a14="http://schemas.microsoft.com/office/drawing/2010/main" val="0"/>
              </a:ext>
            </a:extLst>
          </a:blip>
          <a:srcRect l="2720" t="8662" r="2867" b="9900"/>
          <a:stretch/>
        </p:blipFill>
        <p:spPr>
          <a:xfrm>
            <a:off x="340659" y="1833281"/>
            <a:ext cx="11510682" cy="3299013"/>
          </a:xfrm>
          <a:prstGeom prst="rect">
            <a:avLst/>
          </a:prstGeom>
        </p:spPr>
      </p:pic>
      <p:sp>
        <p:nvSpPr>
          <p:cNvPr id="6" name="TextBox 5">
            <a:extLst>
              <a:ext uri="{FF2B5EF4-FFF2-40B4-BE49-F238E27FC236}">
                <a16:creationId xmlns:a16="http://schemas.microsoft.com/office/drawing/2014/main" id="{A64FBFEE-94C0-FD3A-6EF1-99EAA708C8CB}"/>
              </a:ext>
            </a:extLst>
          </p:cNvPr>
          <p:cNvSpPr txBox="1"/>
          <p:nvPr/>
        </p:nvSpPr>
        <p:spPr>
          <a:xfrm>
            <a:off x="649941" y="5307107"/>
            <a:ext cx="10730753" cy="1015663"/>
          </a:xfrm>
          <a:prstGeom prst="rect">
            <a:avLst/>
          </a:prstGeom>
          <a:noFill/>
        </p:spPr>
        <p:txBody>
          <a:bodyPr wrap="square" rtlCol="0">
            <a:spAutoFit/>
          </a:bodyPr>
          <a:lstStyle/>
          <a:p>
            <a:pPr algn="ctr"/>
            <a:r>
              <a:rPr lang="en-US" sz="2000" dirty="0"/>
              <a:t>Ballet dancers, ice skater, basketball players, boxers, opera characters, aerialists, hockey players, actors, bucking bronc and rider, ball room dancers, parade and debate participants, jazz musicians, clown act, baton twirler, wrestlers, and ref.</a:t>
            </a:r>
          </a:p>
        </p:txBody>
      </p:sp>
    </p:spTree>
    <p:extLst>
      <p:ext uri="{BB962C8B-B14F-4D97-AF65-F5344CB8AC3E}">
        <p14:creationId xmlns:p14="http://schemas.microsoft.com/office/powerpoint/2010/main" val="281073331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3000"/>
                            </p:stCondLst>
                            <p:childTnLst>
                              <p:par>
                                <p:cTn id="9" presetID="42"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E15E-8855-CC98-0D11-3942C8560170}"/>
              </a:ext>
            </a:extLst>
          </p:cNvPr>
          <p:cNvSpPr>
            <a:spLocks noGrp="1"/>
          </p:cNvSpPr>
          <p:nvPr>
            <p:ph type="title"/>
          </p:nvPr>
        </p:nvSpPr>
        <p:spPr>
          <a:xfrm>
            <a:off x="161366" y="558185"/>
            <a:ext cx="11098306" cy="1293028"/>
          </a:xfrm>
        </p:spPr>
        <p:txBody>
          <a:bodyPr>
            <a:normAutofit/>
          </a:bodyPr>
          <a:lstStyle/>
          <a:p>
            <a:pPr algn="ctr"/>
            <a:r>
              <a:rPr lang="en-US" sz="2800" cap="none" dirty="0"/>
              <a:t>There appears to be four fine arts performances </a:t>
            </a:r>
            <a:br>
              <a:rPr lang="en-US" sz="2800" cap="none" dirty="0"/>
            </a:br>
            <a:r>
              <a:rPr lang="en-US" sz="2800" cap="none" dirty="0"/>
              <a:t>taking placing:</a:t>
            </a:r>
          </a:p>
        </p:txBody>
      </p:sp>
      <p:pic>
        <p:nvPicPr>
          <p:cNvPr id="5" name="Picture 4">
            <a:extLst>
              <a:ext uri="{FF2B5EF4-FFF2-40B4-BE49-F238E27FC236}">
                <a16:creationId xmlns:a16="http://schemas.microsoft.com/office/drawing/2014/main" id="{D66153EA-8CE0-AE90-9A28-7BF4350D1B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739" t="17223" r="69886" b="58580"/>
          <a:stretch/>
        </p:blipFill>
        <p:spPr bwMode="auto">
          <a:xfrm>
            <a:off x="1317814" y="1996981"/>
            <a:ext cx="1344704" cy="2471712"/>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7D0249D8-3049-0853-0941-28A4DD2A5457}"/>
              </a:ext>
            </a:extLst>
          </p:cNvPr>
          <p:cNvSpPr txBox="1"/>
          <p:nvPr/>
        </p:nvSpPr>
        <p:spPr>
          <a:xfrm>
            <a:off x="618567" y="4599081"/>
            <a:ext cx="2743198" cy="1938992"/>
          </a:xfrm>
          <a:prstGeom prst="rect">
            <a:avLst/>
          </a:prstGeom>
          <a:noFill/>
        </p:spPr>
        <p:txBody>
          <a:bodyPr wrap="square" rtlCol="0">
            <a:spAutoFit/>
          </a:bodyPr>
          <a:lstStyle/>
          <a:p>
            <a:pPr algn="ctr"/>
            <a:r>
              <a:rPr lang="en-US" sz="2400" dirty="0"/>
              <a:t>Puccini’s opera, “Madame </a:t>
            </a:r>
            <a:r>
              <a:rPr lang="en-US" sz="2400" dirty="0" err="1"/>
              <a:t>Butterly</a:t>
            </a:r>
            <a:r>
              <a:rPr lang="en-US" sz="2400" dirty="0"/>
              <a:t>” and Leoncavallo’s “</a:t>
            </a:r>
            <a:r>
              <a:rPr lang="en-US" sz="2400" dirty="0" err="1"/>
              <a:t>Paliacci</a:t>
            </a:r>
            <a:r>
              <a:rPr lang="en-US" sz="2400" dirty="0"/>
              <a:t>”?</a:t>
            </a:r>
          </a:p>
        </p:txBody>
      </p:sp>
      <p:pic>
        <p:nvPicPr>
          <p:cNvPr id="9" name="Picture 8">
            <a:extLst>
              <a:ext uri="{FF2B5EF4-FFF2-40B4-BE49-F238E27FC236}">
                <a16:creationId xmlns:a16="http://schemas.microsoft.com/office/drawing/2014/main" id="{5B9271FD-07B6-1C2E-BC9A-A62D5B3F0B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025" t="44843" r="45394" b="27004"/>
          <a:stretch/>
        </p:blipFill>
        <p:spPr bwMode="auto">
          <a:xfrm>
            <a:off x="4858870" y="1954341"/>
            <a:ext cx="1577789" cy="2644740"/>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AB324915-5D27-6766-D680-6A3FB46D3DFD}"/>
              </a:ext>
            </a:extLst>
          </p:cNvPr>
          <p:cNvSpPr txBox="1"/>
          <p:nvPr/>
        </p:nvSpPr>
        <p:spPr>
          <a:xfrm>
            <a:off x="4231342" y="4902702"/>
            <a:ext cx="2958353" cy="1200329"/>
          </a:xfrm>
          <a:prstGeom prst="rect">
            <a:avLst/>
          </a:prstGeom>
          <a:noFill/>
        </p:spPr>
        <p:txBody>
          <a:bodyPr wrap="square" rtlCol="0">
            <a:spAutoFit/>
          </a:bodyPr>
          <a:lstStyle/>
          <a:p>
            <a:pPr algn="ctr"/>
            <a:r>
              <a:rPr lang="en-US" sz="2400" dirty="0"/>
              <a:t>Shakespeare’s Romeo and Juliet?</a:t>
            </a:r>
          </a:p>
        </p:txBody>
      </p:sp>
      <p:pic>
        <p:nvPicPr>
          <p:cNvPr id="12" name="Picture 11">
            <a:extLst>
              <a:ext uri="{FF2B5EF4-FFF2-40B4-BE49-F238E27FC236}">
                <a16:creationId xmlns:a16="http://schemas.microsoft.com/office/drawing/2014/main" id="{F07211AF-A428-F64F-FA66-3E0C68C7FA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45" t="28722" r="87906" b="51270"/>
          <a:stretch/>
        </p:blipFill>
        <p:spPr bwMode="auto">
          <a:xfrm>
            <a:off x="8327890" y="1954340"/>
            <a:ext cx="1292282" cy="2644741"/>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ACC3741D-C527-2064-B841-084C2437231A}"/>
              </a:ext>
            </a:extLst>
          </p:cNvPr>
          <p:cNvSpPr txBox="1"/>
          <p:nvPr/>
        </p:nvSpPr>
        <p:spPr>
          <a:xfrm>
            <a:off x="7973568" y="4902702"/>
            <a:ext cx="2359152" cy="830997"/>
          </a:xfrm>
          <a:prstGeom prst="rect">
            <a:avLst/>
          </a:prstGeom>
          <a:noFill/>
        </p:spPr>
        <p:txBody>
          <a:bodyPr wrap="square" rtlCol="0">
            <a:spAutoFit/>
          </a:bodyPr>
          <a:lstStyle/>
          <a:p>
            <a:pPr algn="ctr"/>
            <a:r>
              <a:rPr lang="en-US" sz="2400" dirty="0"/>
              <a:t>Ballet Performance?</a:t>
            </a:r>
          </a:p>
        </p:txBody>
      </p:sp>
    </p:spTree>
    <p:extLst>
      <p:ext uri="{BB962C8B-B14F-4D97-AF65-F5344CB8AC3E}">
        <p14:creationId xmlns:p14="http://schemas.microsoft.com/office/powerpoint/2010/main" val="393627839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E3182-4A3C-49CC-211C-A7248441AC6B}"/>
              </a:ext>
            </a:extLst>
          </p:cNvPr>
          <p:cNvSpPr>
            <a:spLocks noGrp="1"/>
          </p:cNvSpPr>
          <p:nvPr>
            <p:ph type="title"/>
          </p:nvPr>
        </p:nvSpPr>
        <p:spPr>
          <a:xfrm>
            <a:off x="1228165" y="414749"/>
            <a:ext cx="8610600" cy="1293028"/>
          </a:xfrm>
        </p:spPr>
        <p:txBody>
          <a:bodyPr>
            <a:normAutofit/>
          </a:bodyPr>
          <a:lstStyle/>
          <a:p>
            <a:pPr algn="ctr"/>
            <a:r>
              <a:rPr lang="en-US" sz="3200" cap="none" dirty="0"/>
              <a:t>Can you feel the energy and playfulness expressed in the Mural?</a:t>
            </a:r>
          </a:p>
        </p:txBody>
      </p:sp>
      <p:pic>
        <p:nvPicPr>
          <p:cNvPr id="5" name="Picture 4">
            <a:extLst>
              <a:ext uri="{FF2B5EF4-FFF2-40B4-BE49-F238E27FC236}">
                <a16:creationId xmlns:a16="http://schemas.microsoft.com/office/drawing/2014/main" id="{9781AE31-63AC-6059-E39B-17D25829DA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515" t="19813" r="40056" b="42964"/>
          <a:stretch/>
        </p:blipFill>
        <p:spPr bwMode="auto">
          <a:xfrm>
            <a:off x="2339789" y="2106533"/>
            <a:ext cx="1299882" cy="296084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1A12D90C-FB64-B310-6C23-7AF84ADF11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261" t="39332" r="25802" b="37971"/>
          <a:stretch/>
        </p:blipFill>
        <p:spPr bwMode="auto">
          <a:xfrm>
            <a:off x="4584887" y="2685693"/>
            <a:ext cx="1897155" cy="1802528"/>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D792020E-AD30-696B-576B-8E4D7C63DA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141" t="29801" r="51282" b="27075"/>
          <a:stretch/>
        </p:blipFill>
        <p:spPr bwMode="auto">
          <a:xfrm>
            <a:off x="7566211" y="2196010"/>
            <a:ext cx="2053478" cy="27818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416970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26" presetClass="entr" presetSubtype="0" fill="hold"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par>
                                <p:cTn id="26" presetID="31" presetClass="entr" presetSubtype="0" fill="hold" nodeType="withEffect">
                                  <p:stCondLst>
                                    <p:cond delay="1000"/>
                                  </p:stCondLst>
                                  <p:childTnLst>
                                    <p:set>
                                      <p:cBhvr>
                                        <p:cTn id="27" dur="1" fill="hold">
                                          <p:stCondLst>
                                            <p:cond delay="0"/>
                                          </p:stCondLst>
                                        </p:cTn>
                                        <p:tgtEl>
                                          <p:spTgt spid="7"/>
                                        </p:tgtEl>
                                        <p:attrNameLst>
                                          <p:attrName>style.visibility</p:attrName>
                                        </p:attrNameLst>
                                      </p:cBhvr>
                                      <p:to>
                                        <p:strVal val="visible"/>
                                      </p:to>
                                    </p:set>
                                    <p:anim calcmode="lin" valueType="num">
                                      <p:cBhvr>
                                        <p:cTn id="28" dur="2000" fill="hold"/>
                                        <p:tgtEl>
                                          <p:spTgt spid="7"/>
                                        </p:tgtEl>
                                        <p:attrNameLst>
                                          <p:attrName>ppt_w</p:attrName>
                                        </p:attrNameLst>
                                      </p:cBhvr>
                                      <p:tavLst>
                                        <p:tav tm="0">
                                          <p:val>
                                            <p:fltVal val="0"/>
                                          </p:val>
                                        </p:tav>
                                        <p:tav tm="100000">
                                          <p:val>
                                            <p:strVal val="#ppt_w"/>
                                          </p:val>
                                        </p:tav>
                                      </p:tavLst>
                                    </p:anim>
                                    <p:anim calcmode="lin" valueType="num">
                                      <p:cBhvr>
                                        <p:cTn id="29" dur="2000" fill="hold"/>
                                        <p:tgtEl>
                                          <p:spTgt spid="7"/>
                                        </p:tgtEl>
                                        <p:attrNameLst>
                                          <p:attrName>ppt_h</p:attrName>
                                        </p:attrNameLst>
                                      </p:cBhvr>
                                      <p:tavLst>
                                        <p:tav tm="0">
                                          <p:val>
                                            <p:fltVal val="0"/>
                                          </p:val>
                                        </p:tav>
                                        <p:tav tm="100000">
                                          <p:val>
                                            <p:strVal val="#ppt_h"/>
                                          </p:val>
                                        </p:tav>
                                      </p:tavLst>
                                    </p:anim>
                                    <p:anim calcmode="lin" valueType="num">
                                      <p:cBhvr>
                                        <p:cTn id="30" dur="2000" fill="hold"/>
                                        <p:tgtEl>
                                          <p:spTgt spid="7"/>
                                        </p:tgtEl>
                                        <p:attrNameLst>
                                          <p:attrName>style.rotation</p:attrName>
                                        </p:attrNameLst>
                                      </p:cBhvr>
                                      <p:tavLst>
                                        <p:tav tm="0">
                                          <p:val>
                                            <p:fltVal val="90"/>
                                          </p:val>
                                        </p:tav>
                                        <p:tav tm="100000">
                                          <p:val>
                                            <p:fltVal val="0"/>
                                          </p:val>
                                        </p:tav>
                                      </p:tavLst>
                                    </p:anim>
                                    <p:animEffect transition="in" filter="fade">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BD26F-CD01-4AA0-8096-A660807A0D39}"/>
              </a:ext>
            </a:extLst>
          </p:cNvPr>
          <p:cNvSpPr>
            <a:spLocks noGrp="1"/>
          </p:cNvSpPr>
          <p:nvPr>
            <p:ph type="title"/>
          </p:nvPr>
        </p:nvSpPr>
        <p:spPr>
          <a:xfrm>
            <a:off x="349623" y="764373"/>
            <a:ext cx="11528611" cy="1293028"/>
          </a:xfrm>
        </p:spPr>
        <p:txBody>
          <a:bodyPr>
            <a:normAutofit fontScale="90000"/>
          </a:bodyPr>
          <a:lstStyle/>
          <a:p>
            <a:pPr algn="ctr"/>
            <a:r>
              <a:rPr lang="en-US" cap="none" dirty="0"/>
              <a:t>Does the Mural feel like it was created more than 70 years ago or does it feel modern and timeless?</a:t>
            </a:r>
          </a:p>
        </p:txBody>
      </p:sp>
      <p:pic>
        <p:nvPicPr>
          <p:cNvPr id="5" name="Picture 4">
            <a:extLst>
              <a:ext uri="{FF2B5EF4-FFF2-40B4-BE49-F238E27FC236}">
                <a16:creationId xmlns:a16="http://schemas.microsoft.com/office/drawing/2014/main" id="{4095B08F-C6F7-6B2B-8ADB-86E83876D7F6}"/>
              </a:ext>
            </a:extLst>
          </p:cNvPr>
          <p:cNvPicPr>
            <a:picLocks noChangeAspect="1"/>
          </p:cNvPicPr>
          <p:nvPr/>
        </p:nvPicPr>
        <p:blipFill rotWithShape="1">
          <a:blip r:embed="rId2">
            <a:extLst>
              <a:ext uri="{28A0092B-C50C-407E-A947-70E740481C1C}">
                <a14:useLocalDpi xmlns:a14="http://schemas.microsoft.com/office/drawing/2010/main" val="0"/>
              </a:ext>
            </a:extLst>
          </a:blip>
          <a:srcRect l="2720" t="8662" r="2867" b="9900"/>
          <a:stretch/>
        </p:blipFill>
        <p:spPr>
          <a:xfrm>
            <a:off x="5190564" y="2929725"/>
            <a:ext cx="6347012" cy="1819082"/>
          </a:xfrm>
          <a:prstGeom prst="rect">
            <a:avLst/>
          </a:prstGeom>
        </p:spPr>
      </p:pic>
      <p:pic>
        <p:nvPicPr>
          <p:cNvPr id="1026" name="Picture 2" descr="Clock Images – Browse 2,427,863 Stock Photos, Vectors, and ...">
            <a:extLst>
              <a:ext uri="{FF2B5EF4-FFF2-40B4-BE49-F238E27FC236}">
                <a16:creationId xmlns:a16="http://schemas.microsoft.com/office/drawing/2014/main" id="{A44F43BE-AA38-5909-C53C-A469146800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280" t="9560" r="26711" b="6498"/>
          <a:stretch/>
        </p:blipFill>
        <p:spPr bwMode="auto">
          <a:xfrm>
            <a:off x="1685365" y="2465294"/>
            <a:ext cx="2689411" cy="3343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00636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100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4AA50-88CE-EF48-2D00-B4EC443541F4}"/>
              </a:ext>
            </a:extLst>
          </p:cNvPr>
          <p:cNvSpPr>
            <a:spLocks noGrp="1"/>
          </p:cNvSpPr>
          <p:nvPr>
            <p:ph type="title"/>
          </p:nvPr>
        </p:nvSpPr>
        <p:spPr>
          <a:xfrm>
            <a:off x="1380565" y="629902"/>
            <a:ext cx="8610600" cy="1293028"/>
          </a:xfrm>
        </p:spPr>
        <p:txBody>
          <a:bodyPr>
            <a:normAutofit/>
          </a:bodyPr>
          <a:lstStyle/>
          <a:p>
            <a:pPr algn="ctr"/>
            <a:r>
              <a:rPr lang="en-US" sz="3200" cap="none" dirty="0"/>
              <a:t>What emotions are evoked from the Mural?</a:t>
            </a:r>
          </a:p>
        </p:txBody>
      </p:sp>
      <p:pic>
        <p:nvPicPr>
          <p:cNvPr id="5" name="Picture 4">
            <a:extLst>
              <a:ext uri="{FF2B5EF4-FFF2-40B4-BE49-F238E27FC236}">
                <a16:creationId xmlns:a16="http://schemas.microsoft.com/office/drawing/2014/main" id="{D32B757D-D538-EFBA-EFD1-EFDB59C126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295" t="13004" r="10181" b="50000"/>
          <a:stretch/>
        </p:blipFill>
        <p:spPr bwMode="auto">
          <a:xfrm>
            <a:off x="1362636" y="2192173"/>
            <a:ext cx="1111623" cy="2473653"/>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6052510D-2B15-1F5F-4DBD-DB070F3290F2}"/>
              </a:ext>
            </a:extLst>
          </p:cNvPr>
          <p:cNvSpPr txBox="1"/>
          <p:nvPr/>
        </p:nvSpPr>
        <p:spPr>
          <a:xfrm>
            <a:off x="1245025" y="5047129"/>
            <a:ext cx="1346844" cy="461665"/>
          </a:xfrm>
          <a:prstGeom prst="rect">
            <a:avLst/>
          </a:prstGeom>
          <a:noFill/>
        </p:spPr>
        <p:txBody>
          <a:bodyPr wrap="none" rtlCol="0">
            <a:spAutoFit/>
          </a:bodyPr>
          <a:lstStyle/>
          <a:p>
            <a:r>
              <a:rPr lang="en-US" sz="2400" dirty="0"/>
              <a:t>Humor?</a:t>
            </a:r>
          </a:p>
        </p:txBody>
      </p:sp>
      <p:pic>
        <p:nvPicPr>
          <p:cNvPr id="7" name="Picture 6">
            <a:extLst>
              <a:ext uri="{FF2B5EF4-FFF2-40B4-BE49-F238E27FC236}">
                <a16:creationId xmlns:a16="http://schemas.microsoft.com/office/drawing/2014/main" id="{F8BB878C-00D3-EC89-14E7-8FEE7A5AF9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37" t="15499" r="81089" b="30253"/>
          <a:stretch/>
        </p:blipFill>
        <p:spPr bwMode="auto">
          <a:xfrm>
            <a:off x="3856333" y="2163038"/>
            <a:ext cx="967347" cy="2574251"/>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842A56DB-FE4D-7488-AF78-8D25F51B5988}"/>
              </a:ext>
            </a:extLst>
          </p:cNvPr>
          <p:cNvSpPr txBox="1"/>
          <p:nvPr/>
        </p:nvSpPr>
        <p:spPr>
          <a:xfrm>
            <a:off x="3249803" y="5047129"/>
            <a:ext cx="2180405" cy="461665"/>
          </a:xfrm>
          <a:prstGeom prst="rect">
            <a:avLst/>
          </a:prstGeom>
          <a:noFill/>
        </p:spPr>
        <p:txBody>
          <a:bodyPr wrap="none" rtlCol="0">
            <a:spAutoFit/>
          </a:bodyPr>
          <a:lstStyle/>
          <a:p>
            <a:r>
              <a:rPr lang="en-US" sz="2400" dirty="0"/>
              <a:t>Anticipation?</a:t>
            </a:r>
          </a:p>
        </p:txBody>
      </p:sp>
      <p:pic>
        <p:nvPicPr>
          <p:cNvPr id="10" name="Picture 9">
            <a:extLst>
              <a:ext uri="{FF2B5EF4-FFF2-40B4-BE49-F238E27FC236}">
                <a16:creationId xmlns:a16="http://schemas.microsoft.com/office/drawing/2014/main" id="{78A497E1-32B9-1E01-58E8-6E656DC025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952" t="29880" r="34455" b="24271"/>
          <a:stretch/>
        </p:blipFill>
        <p:spPr bwMode="auto">
          <a:xfrm>
            <a:off x="6205754" y="2141873"/>
            <a:ext cx="1114285" cy="2574252"/>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CA2BF907-7D5F-0813-3F14-97904EB76E13}"/>
              </a:ext>
            </a:extLst>
          </p:cNvPr>
          <p:cNvSpPr txBox="1"/>
          <p:nvPr/>
        </p:nvSpPr>
        <p:spPr>
          <a:xfrm>
            <a:off x="6221421" y="5047128"/>
            <a:ext cx="1080745" cy="461665"/>
          </a:xfrm>
          <a:prstGeom prst="rect">
            <a:avLst/>
          </a:prstGeom>
          <a:noFill/>
        </p:spPr>
        <p:txBody>
          <a:bodyPr wrap="none" rtlCol="0">
            <a:spAutoFit/>
          </a:bodyPr>
          <a:lstStyle/>
          <a:p>
            <a:r>
              <a:rPr lang="en-US" sz="2400" dirty="0"/>
              <a:t>Love?</a:t>
            </a:r>
          </a:p>
        </p:txBody>
      </p:sp>
      <p:pic>
        <p:nvPicPr>
          <p:cNvPr id="12" name="Picture 11">
            <a:extLst>
              <a:ext uri="{FF2B5EF4-FFF2-40B4-BE49-F238E27FC236}">
                <a16:creationId xmlns:a16="http://schemas.microsoft.com/office/drawing/2014/main" id="{D589CAE3-BDC5-13CC-428F-A3B0F5AB16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295" t="45234" r="8522" b="24352"/>
          <a:stretch/>
        </p:blipFill>
        <p:spPr bwMode="auto">
          <a:xfrm>
            <a:off x="8292352" y="2660404"/>
            <a:ext cx="1461248" cy="2055722"/>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5FDC6147-EAB7-6579-A3AA-D1F6DBF5A7D6}"/>
              </a:ext>
            </a:extLst>
          </p:cNvPr>
          <p:cNvSpPr txBox="1"/>
          <p:nvPr/>
        </p:nvSpPr>
        <p:spPr>
          <a:xfrm>
            <a:off x="8167528" y="5000900"/>
            <a:ext cx="1991251" cy="461665"/>
          </a:xfrm>
          <a:prstGeom prst="rect">
            <a:avLst/>
          </a:prstGeom>
          <a:noFill/>
        </p:spPr>
        <p:txBody>
          <a:bodyPr wrap="none" rtlCol="0">
            <a:spAutoFit/>
          </a:bodyPr>
          <a:lstStyle/>
          <a:p>
            <a:r>
              <a:rPr lang="en-US" sz="2400" dirty="0"/>
              <a:t>Aggression?</a:t>
            </a:r>
          </a:p>
        </p:txBody>
      </p:sp>
    </p:spTree>
    <p:extLst>
      <p:ext uri="{BB962C8B-B14F-4D97-AF65-F5344CB8AC3E}">
        <p14:creationId xmlns:p14="http://schemas.microsoft.com/office/powerpoint/2010/main" val="111357988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p:stCondLst>
                              <p:cond delay="1500"/>
                            </p:stCondLst>
                            <p:childTnLst>
                              <p:par>
                                <p:cTn id="18" presetID="31" presetClass="entr" presetSubtype="0" fill="hold" nodeType="afterEffect">
                                  <p:stCondLst>
                                    <p:cond delay="50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par>
                                <p:cTn id="24" presetID="31" presetClass="entr" presetSubtype="0"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childTnLst>
                          </p:cTn>
                        </p:par>
                        <p:par>
                          <p:cTn id="30" fill="hold">
                            <p:stCondLst>
                              <p:cond delay="3000"/>
                            </p:stCondLst>
                            <p:childTnLst>
                              <p:par>
                                <p:cTn id="31" presetID="31" presetClass="entr" presetSubtype="0" fill="hold" nodeType="afterEffect">
                                  <p:stCondLst>
                                    <p:cond delay="5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par>
                                <p:cTn id="37" presetID="31" presetClass="entr" presetSubtype="0" fill="hold" grpId="0" nodeType="withEffect">
                                  <p:stCondLst>
                                    <p:cond delay="5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par>
                          <p:cTn id="43" fill="hold">
                            <p:stCondLst>
                              <p:cond delay="4500"/>
                            </p:stCondLst>
                            <p:childTnLst>
                              <p:par>
                                <p:cTn id="44" presetID="31" presetClass="entr" presetSubtype="0" fill="hold" nodeType="afterEffect">
                                  <p:stCondLst>
                                    <p:cond delay="50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style.rotation</p:attrName>
                                        </p:attrNameLst>
                                      </p:cBhvr>
                                      <p:tavLst>
                                        <p:tav tm="0">
                                          <p:val>
                                            <p:fltVal val="90"/>
                                          </p:val>
                                        </p:tav>
                                        <p:tav tm="100000">
                                          <p:val>
                                            <p:fltVal val="0"/>
                                          </p:val>
                                        </p:tav>
                                      </p:tavLst>
                                    </p:anim>
                                    <p:animEffect transition="in" filter="fade">
                                      <p:cBhvr>
                                        <p:cTn id="49" dur="1000"/>
                                        <p:tgtEl>
                                          <p:spTgt spid="12"/>
                                        </p:tgtEl>
                                      </p:cBhvr>
                                    </p:animEffect>
                                  </p:childTnLst>
                                </p:cTn>
                              </p:par>
                              <p:par>
                                <p:cTn id="50" presetID="31" presetClass="entr" presetSubtype="0" fill="hold" grpId="0" nodeType="withEffect">
                                  <p:stCondLst>
                                    <p:cond delay="50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fltVal val="0"/>
                                          </p:val>
                                        </p:tav>
                                        <p:tav tm="100000">
                                          <p:val>
                                            <p:strVal val="#ppt_w"/>
                                          </p:val>
                                        </p:tav>
                                      </p:tavLst>
                                    </p:anim>
                                    <p:anim calcmode="lin" valueType="num">
                                      <p:cBhvr>
                                        <p:cTn id="53" dur="1000" fill="hold"/>
                                        <p:tgtEl>
                                          <p:spTgt spid="13"/>
                                        </p:tgtEl>
                                        <p:attrNameLst>
                                          <p:attrName>ppt_h</p:attrName>
                                        </p:attrNameLst>
                                      </p:cBhvr>
                                      <p:tavLst>
                                        <p:tav tm="0">
                                          <p:val>
                                            <p:fltVal val="0"/>
                                          </p:val>
                                        </p:tav>
                                        <p:tav tm="100000">
                                          <p:val>
                                            <p:strVal val="#ppt_h"/>
                                          </p:val>
                                        </p:tav>
                                      </p:tavLst>
                                    </p:anim>
                                    <p:anim calcmode="lin" valueType="num">
                                      <p:cBhvr>
                                        <p:cTn id="54" dur="1000" fill="hold"/>
                                        <p:tgtEl>
                                          <p:spTgt spid="13"/>
                                        </p:tgtEl>
                                        <p:attrNameLst>
                                          <p:attrName>style.rotation</p:attrName>
                                        </p:attrNameLst>
                                      </p:cBhvr>
                                      <p:tavLst>
                                        <p:tav tm="0">
                                          <p:val>
                                            <p:fltVal val="90"/>
                                          </p:val>
                                        </p:tav>
                                        <p:tav tm="100000">
                                          <p:val>
                                            <p:fltVal val="0"/>
                                          </p:val>
                                        </p:tav>
                                      </p:tavLst>
                                    </p:anim>
                                    <p:animEffect transition="in" filter="fade">
                                      <p:cBhvr>
                                        <p:cTn id="5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675F-5F56-339C-9EA6-9243B17D1C51}"/>
              </a:ext>
            </a:extLst>
          </p:cNvPr>
          <p:cNvSpPr>
            <a:spLocks noGrp="1"/>
          </p:cNvSpPr>
          <p:nvPr>
            <p:ph type="title"/>
          </p:nvPr>
        </p:nvSpPr>
        <p:spPr>
          <a:xfrm>
            <a:off x="1075765" y="764373"/>
            <a:ext cx="10430435" cy="1293028"/>
          </a:xfrm>
        </p:spPr>
        <p:txBody>
          <a:bodyPr>
            <a:normAutofit/>
          </a:bodyPr>
          <a:lstStyle/>
          <a:p>
            <a:pPr algn="ctr"/>
            <a:r>
              <a:rPr lang="en-US" sz="3200" cap="none" dirty="0"/>
              <a:t>The Pershing Mural Historic Preservation Committee summed up their study with this:</a:t>
            </a:r>
          </a:p>
        </p:txBody>
      </p:sp>
      <p:sp>
        <p:nvSpPr>
          <p:cNvPr id="7" name="TextBox 6">
            <a:extLst>
              <a:ext uri="{FF2B5EF4-FFF2-40B4-BE49-F238E27FC236}">
                <a16:creationId xmlns:a16="http://schemas.microsoft.com/office/drawing/2014/main" id="{D48E9054-D3DF-2D37-CD0B-D4B84E928E19}"/>
              </a:ext>
            </a:extLst>
          </p:cNvPr>
          <p:cNvSpPr txBox="1"/>
          <p:nvPr/>
        </p:nvSpPr>
        <p:spPr>
          <a:xfrm>
            <a:off x="484094" y="2492276"/>
            <a:ext cx="2581835" cy="3785652"/>
          </a:xfrm>
          <a:prstGeom prst="rect">
            <a:avLst/>
          </a:prstGeom>
          <a:noFill/>
        </p:spPr>
        <p:txBody>
          <a:bodyPr wrap="square" rtlCol="0">
            <a:spAutoFit/>
          </a:bodyPr>
          <a:lstStyle/>
          <a:p>
            <a:pPr algn="ctr"/>
            <a:r>
              <a:rPr lang="en-US" sz="2400" dirty="0"/>
              <a:t>The artists “balanced a</a:t>
            </a:r>
          </a:p>
          <a:p>
            <a:pPr algn="ctr"/>
            <a:r>
              <a:rPr lang="en-US" sz="2400" dirty="0"/>
              <a:t>variety of abstract images across their huge ceramic canvas to tell a complex story about Nebraska…..</a:t>
            </a:r>
          </a:p>
        </p:txBody>
      </p:sp>
      <p:sp>
        <p:nvSpPr>
          <p:cNvPr id="8" name="TextBox 7">
            <a:extLst>
              <a:ext uri="{FF2B5EF4-FFF2-40B4-BE49-F238E27FC236}">
                <a16:creationId xmlns:a16="http://schemas.microsoft.com/office/drawing/2014/main" id="{9D5FE071-216F-5D38-0E28-09AA6F2A3DA5}"/>
              </a:ext>
            </a:extLst>
          </p:cNvPr>
          <p:cNvSpPr txBox="1"/>
          <p:nvPr/>
        </p:nvSpPr>
        <p:spPr>
          <a:xfrm>
            <a:off x="5611906" y="5446931"/>
            <a:ext cx="4259355" cy="830997"/>
          </a:xfrm>
          <a:prstGeom prst="rect">
            <a:avLst/>
          </a:prstGeom>
          <a:noFill/>
        </p:spPr>
        <p:txBody>
          <a:bodyPr wrap="square" rtlCol="0">
            <a:spAutoFit/>
          </a:bodyPr>
          <a:lstStyle/>
          <a:p>
            <a:pPr algn="ctr"/>
            <a:r>
              <a:rPr lang="en-US" sz="2400" dirty="0"/>
              <a:t>…..its spirit, topography, and culture…..</a:t>
            </a:r>
          </a:p>
        </p:txBody>
      </p:sp>
      <p:pic>
        <p:nvPicPr>
          <p:cNvPr id="2050" name="Picture 2" descr="Nebraska Topo Map - Topographical Map">
            <a:extLst>
              <a:ext uri="{FF2B5EF4-FFF2-40B4-BE49-F238E27FC236}">
                <a16:creationId xmlns:a16="http://schemas.microsoft.com/office/drawing/2014/main" id="{60DD5489-4A1B-2325-4938-0E81F7006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8197" y="2274838"/>
            <a:ext cx="67437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12115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100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childTnLst>
                                </p:cTn>
                              </p:par>
                            </p:childTnLst>
                          </p:cTn>
                        </p:par>
                        <p:par>
                          <p:cTn id="14" fill="hold">
                            <p:stCondLst>
                              <p:cond delay="4000"/>
                            </p:stCondLst>
                            <p:childTnLst>
                              <p:par>
                                <p:cTn id="15" presetID="42" presetClass="entr" presetSubtype="0" fill="hold" grpId="0" nodeType="after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88CFF-8541-DA20-7D55-680607C23E58}"/>
              </a:ext>
            </a:extLst>
          </p:cNvPr>
          <p:cNvSpPr>
            <a:spLocks noGrp="1"/>
          </p:cNvSpPr>
          <p:nvPr>
            <p:ph type="title"/>
          </p:nvPr>
        </p:nvSpPr>
        <p:spPr>
          <a:xfrm>
            <a:off x="1138518" y="755408"/>
            <a:ext cx="8610600" cy="1293028"/>
          </a:xfrm>
        </p:spPr>
        <p:txBody>
          <a:bodyPr/>
          <a:lstStyle/>
          <a:p>
            <a:pPr algn="ctr"/>
            <a:r>
              <a:rPr lang="en-US" dirty="0"/>
              <a:t>The Artists</a:t>
            </a:r>
          </a:p>
        </p:txBody>
      </p:sp>
      <p:sp>
        <p:nvSpPr>
          <p:cNvPr id="3" name="Content Placeholder 2">
            <a:extLst>
              <a:ext uri="{FF2B5EF4-FFF2-40B4-BE49-F238E27FC236}">
                <a16:creationId xmlns:a16="http://schemas.microsoft.com/office/drawing/2014/main" id="{C4A92E60-F096-CE00-969A-1DCB959A4172}"/>
              </a:ext>
            </a:extLst>
          </p:cNvPr>
          <p:cNvSpPr>
            <a:spLocks noGrp="1"/>
          </p:cNvSpPr>
          <p:nvPr>
            <p:ph idx="1"/>
          </p:nvPr>
        </p:nvSpPr>
        <p:spPr>
          <a:xfrm>
            <a:off x="309282" y="1768153"/>
            <a:ext cx="8081683" cy="1109517"/>
          </a:xfrm>
        </p:spPr>
        <p:txBody>
          <a:bodyPr>
            <a:noAutofit/>
          </a:bodyPr>
          <a:lstStyle/>
          <a:p>
            <a:pPr marL="0" indent="0" algn="ctr">
              <a:buNone/>
            </a:pPr>
            <a:r>
              <a:rPr lang="en-US" sz="2400" kern="0" dirty="0">
                <a:effectLst/>
                <a:ea typeface="Times New Roman" panose="02020603050405020304" pitchFamily="18" charset="0"/>
              </a:rPr>
              <a:t>After years of deliberation and debate, construction of the Pershing Municipal Auditorium commenced in 1955. </a:t>
            </a:r>
            <a:endParaRPr lang="en-US" sz="2400" dirty="0"/>
          </a:p>
        </p:txBody>
      </p:sp>
      <p:pic>
        <p:nvPicPr>
          <p:cNvPr id="1026" name="Picture 2" descr="Personal memories of Pershing Center activities through the ...">
            <a:extLst>
              <a:ext uri="{FF2B5EF4-FFF2-40B4-BE49-F238E27FC236}">
                <a16:creationId xmlns:a16="http://schemas.microsoft.com/office/drawing/2014/main" id="{77C5F283-3B0A-9F9E-C3F3-31985A867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818" y="3155893"/>
            <a:ext cx="4572000" cy="31718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A7F8753-C3F3-38EB-4FD6-94FE54696E25}"/>
              </a:ext>
            </a:extLst>
          </p:cNvPr>
          <p:cNvSpPr txBox="1"/>
          <p:nvPr/>
        </p:nvSpPr>
        <p:spPr>
          <a:xfrm>
            <a:off x="6212542" y="3360875"/>
            <a:ext cx="5298141" cy="1938992"/>
          </a:xfrm>
          <a:prstGeom prst="rect">
            <a:avLst/>
          </a:prstGeom>
          <a:noFill/>
        </p:spPr>
        <p:txBody>
          <a:bodyPr wrap="square" rtlCol="0">
            <a:spAutoFit/>
          </a:bodyPr>
          <a:lstStyle/>
          <a:p>
            <a:pPr algn="ctr"/>
            <a:r>
              <a:rPr lang="en-US" sz="2400" dirty="0"/>
              <a:t>Nebraska artists Leonard Thiessen and William (Bill) </a:t>
            </a:r>
            <a:r>
              <a:rPr lang="en-US" sz="2400" dirty="0" err="1"/>
              <a:t>Hammon</a:t>
            </a:r>
            <a:r>
              <a:rPr lang="en-US" sz="2400" dirty="0"/>
              <a:t> were tasked with creating a one-of-a-kind façade mural to grace the west side of the auditorium.</a:t>
            </a:r>
          </a:p>
        </p:txBody>
      </p:sp>
    </p:spTree>
    <p:extLst>
      <p:ext uri="{BB962C8B-B14F-4D97-AF65-F5344CB8AC3E}">
        <p14:creationId xmlns:p14="http://schemas.microsoft.com/office/powerpoint/2010/main" val="22806368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100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childTnLst>
                                </p:cTn>
                              </p:par>
                            </p:childTnLst>
                          </p:cTn>
                        </p:par>
                        <p:par>
                          <p:cTn id="14" fill="hold">
                            <p:stCondLst>
                              <p:cond delay="4000"/>
                            </p:stCondLst>
                            <p:childTnLst>
                              <p:par>
                                <p:cTn id="15" presetID="42" presetClass="entr" presetSubtype="0" fill="hold" nodeType="afterEffect">
                                  <p:stCondLst>
                                    <p:cond delay="100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8EA57-8B3E-7674-7B5A-7F4D541157BE}"/>
              </a:ext>
            </a:extLst>
          </p:cNvPr>
          <p:cNvSpPr>
            <a:spLocks noGrp="1"/>
          </p:cNvSpPr>
          <p:nvPr>
            <p:ph type="title"/>
          </p:nvPr>
        </p:nvSpPr>
        <p:spPr>
          <a:xfrm>
            <a:off x="564776" y="764373"/>
            <a:ext cx="10941424" cy="1293028"/>
          </a:xfrm>
        </p:spPr>
        <p:txBody>
          <a:bodyPr>
            <a:normAutofit fontScale="90000"/>
          </a:bodyPr>
          <a:lstStyle/>
          <a:p>
            <a:pPr algn="ctr"/>
            <a:r>
              <a:rPr lang="en-US" sz="3200" cap="none" dirty="0"/>
              <a:t>…..It is a ceramic “YouTube video of the times and a remarkable physical depiction of life across the Auditorium’s multi-decade timeline……</a:t>
            </a:r>
          </a:p>
        </p:txBody>
      </p:sp>
      <p:sp>
        <p:nvSpPr>
          <p:cNvPr id="5" name="TextBox 4">
            <a:extLst>
              <a:ext uri="{FF2B5EF4-FFF2-40B4-BE49-F238E27FC236}">
                <a16:creationId xmlns:a16="http://schemas.microsoft.com/office/drawing/2014/main" id="{98193BB6-8199-D0CE-3C72-34ADE239ADCE}"/>
              </a:ext>
            </a:extLst>
          </p:cNvPr>
          <p:cNvSpPr txBox="1"/>
          <p:nvPr/>
        </p:nvSpPr>
        <p:spPr>
          <a:xfrm>
            <a:off x="564776" y="4733365"/>
            <a:ext cx="5880847" cy="1200329"/>
          </a:xfrm>
          <a:prstGeom prst="rect">
            <a:avLst/>
          </a:prstGeom>
          <a:noFill/>
        </p:spPr>
        <p:txBody>
          <a:bodyPr wrap="square" rtlCol="0">
            <a:spAutoFit/>
          </a:bodyPr>
          <a:lstStyle/>
          <a:p>
            <a:pPr algn="ctr"/>
            <a:r>
              <a:rPr lang="en-US" sz="2400" dirty="0"/>
              <a:t>….Like all art, the Pershing Mural conjures a variety of ideas, feelings, and opinions….</a:t>
            </a:r>
          </a:p>
        </p:txBody>
      </p:sp>
      <p:sp>
        <p:nvSpPr>
          <p:cNvPr id="6" name="TextBox 5">
            <a:extLst>
              <a:ext uri="{FF2B5EF4-FFF2-40B4-BE49-F238E27FC236}">
                <a16:creationId xmlns:a16="http://schemas.microsoft.com/office/drawing/2014/main" id="{69B38205-9620-875D-C790-8BDD62860545}"/>
              </a:ext>
            </a:extLst>
          </p:cNvPr>
          <p:cNvSpPr txBox="1"/>
          <p:nvPr/>
        </p:nvSpPr>
        <p:spPr>
          <a:xfrm>
            <a:off x="6777318" y="4733365"/>
            <a:ext cx="4984377" cy="1200329"/>
          </a:xfrm>
          <a:prstGeom prst="rect">
            <a:avLst/>
          </a:prstGeom>
          <a:noFill/>
        </p:spPr>
        <p:txBody>
          <a:bodyPr wrap="square" rtlCol="0">
            <a:spAutoFit/>
          </a:bodyPr>
          <a:lstStyle/>
          <a:p>
            <a:pPr algn="ctr"/>
            <a:r>
              <a:rPr lang="en-US" sz="2400" dirty="0"/>
              <a:t>….It reflects who we are, what we were, and where we came from, all at the same time!” </a:t>
            </a:r>
          </a:p>
        </p:txBody>
      </p:sp>
      <p:pic>
        <p:nvPicPr>
          <p:cNvPr id="7" name="Picture 6">
            <a:extLst>
              <a:ext uri="{FF2B5EF4-FFF2-40B4-BE49-F238E27FC236}">
                <a16:creationId xmlns:a16="http://schemas.microsoft.com/office/drawing/2014/main" id="{064F3BF6-2F79-B32D-D6C6-2EF926D872A8}"/>
              </a:ext>
            </a:extLst>
          </p:cNvPr>
          <p:cNvPicPr>
            <a:picLocks noChangeAspect="1"/>
          </p:cNvPicPr>
          <p:nvPr/>
        </p:nvPicPr>
        <p:blipFill rotWithShape="1">
          <a:blip r:embed="rId2">
            <a:extLst>
              <a:ext uri="{28A0092B-C50C-407E-A947-70E740481C1C}">
                <a14:useLocalDpi xmlns:a14="http://schemas.microsoft.com/office/drawing/2010/main" val="0"/>
              </a:ext>
            </a:extLst>
          </a:blip>
          <a:srcRect l="2720" t="8662" r="2867" b="9900"/>
          <a:stretch/>
        </p:blipFill>
        <p:spPr>
          <a:xfrm>
            <a:off x="2483223" y="2292485"/>
            <a:ext cx="7673788" cy="2199342"/>
          </a:xfrm>
          <a:prstGeom prst="rect">
            <a:avLst/>
          </a:prstGeom>
        </p:spPr>
      </p:pic>
    </p:spTree>
    <p:extLst>
      <p:ext uri="{BB962C8B-B14F-4D97-AF65-F5344CB8AC3E}">
        <p14:creationId xmlns:p14="http://schemas.microsoft.com/office/powerpoint/2010/main" val="381062922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3000"/>
                            </p:stCondLst>
                            <p:childTnLst>
                              <p:par>
                                <p:cTn id="9" presetID="42"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5000"/>
                            </p:stCondLst>
                            <p:childTnLst>
                              <p:par>
                                <p:cTn id="15" presetID="42" presetClass="entr" presetSubtype="0"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34F8-9FA9-90CD-2817-7986FCAA328A}"/>
              </a:ext>
            </a:extLst>
          </p:cNvPr>
          <p:cNvSpPr>
            <a:spLocks noGrp="1"/>
          </p:cNvSpPr>
          <p:nvPr>
            <p:ph type="title"/>
          </p:nvPr>
        </p:nvSpPr>
        <p:spPr>
          <a:xfrm>
            <a:off x="591671" y="764373"/>
            <a:ext cx="10914529" cy="1293028"/>
          </a:xfrm>
        </p:spPr>
        <p:txBody>
          <a:bodyPr>
            <a:normAutofit fontScale="90000"/>
          </a:bodyPr>
          <a:lstStyle/>
          <a:p>
            <a:pPr algn="ctr"/>
            <a:r>
              <a:rPr lang="en-US" sz="3200" cap="none" dirty="0"/>
              <a:t>Since Thiessen and </a:t>
            </a:r>
            <a:r>
              <a:rPr lang="en-US" sz="3200" cap="none" dirty="0" err="1"/>
              <a:t>Hammon</a:t>
            </a:r>
            <a:r>
              <a:rPr lang="en-US" sz="3200" cap="none" dirty="0"/>
              <a:t> did not leave behind an artist statement for the Pershing Mural, your job will be to write one for them!</a:t>
            </a:r>
          </a:p>
        </p:txBody>
      </p:sp>
      <p:pic>
        <p:nvPicPr>
          <p:cNvPr id="3074" name="Picture 2" descr="Student Typing Keyboard - Free photo on Pixabay - Pixabay">
            <a:extLst>
              <a:ext uri="{FF2B5EF4-FFF2-40B4-BE49-F238E27FC236}">
                <a16:creationId xmlns:a16="http://schemas.microsoft.com/office/drawing/2014/main" id="{1FA3E140-51CA-5843-75E3-0A9B11681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068" y="2613915"/>
            <a:ext cx="5709864" cy="380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87622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68FF-C3D5-CF57-D88F-CF1B6630731F}"/>
              </a:ext>
            </a:extLst>
          </p:cNvPr>
          <p:cNvSpPr>
            <a:spLocks noGrp="1"/>
          </p:cNvSpPr>
          <p:nvPr>
            <p:ph type="title"/>
          </p:nvPr>
        </p:nvSpPr>
        <p:spPr>
          <a:xfrm>
            <a:off x="968188" y="764373"/>
            <a:ext cx="10538012" cy="1293028"/>
          </a:xfrm>
        </p:spPr>
        <p:txBody>
          <a:bodyPr>
            <a:normAutofit/>
          </a:bodyPr>
          <a:lstStyle/>
          <a:p>
            <a:pPr algn="ctr"/>
            <a:r>
              <a:rPr lang="en-US" sz="3200" cap="none" dirty="0"/>
              <a:t>Known facts about the Mural can be used in your statement…..</a:t>
            </a:r>
          </a:p>
        </p:txBody>
      </p:sp>
      <p:sp>
        <p:nvSpPr>
          <p:cNvPr id="5" name="TextBox 4">
            <a:extLst>
              <a:ext uri="{FF2B5EF4-FFF2-40B4-BE49-F238E27FC236}">
                <a16:creationId xmlns:a16="http://schemas.microsoft.com/office/drawing/2014/main" id="{F037BF90-AB5D-6ED8-C38A-2BAD5B370717}"/>
              </a:ext>
            </a:extLst>
          </p:cNvPr>
          <p:cNvSpPr txBox="1"/>
          <p:nvPr/>
        </p:nvSpPr>
        <p:spPr>
          <a:xfrm>
            <a:off x="869577" y="3364477"/>
            <a:ext cx="3935506" cy="1200329"/>
          </a:xfrm>
          <a:prstGeom prst="rect">
            <a:avLst/>
          </a:prstGeom>
          <a:noFill/>
        </p:spPr>
        <p:txBody>
          <a:bodyPr wrap="square" rtlCol="0">
            <a:spAutoFit/>
          </a:bodyPr>
          <a:lstStyle/>
          <a:p>
            <a:pPr algn="ctr"/>
            <a:r>
              <a:rPr lang="en-US" sz="2400" dirty="0"/>
              <a:t>…but wouldn’t just listing a bunch of facts alone be boring??</a:t>
            </a:r>
          </a:p>
        </p:txBody>
      </p:sp>
      <p:pic>
        <p:nvPicPr>
          <p:cNvPr id="5122" name="Picture 2" descr="What Does It Mean If You're Easily Bored?">
            <a:extLst>
              <a:ext uri="{FF2B5EF4-FFF2-40B4-BE49-F238E27FC236}">
                <a16:creationId xmlns:a16="http://schemas.microsoft.com/office/drawing/2014/main" id="{FAEC3999-0560-BB6E-99F4-E4A9469C9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3062" y="2844052"/>
            <a:ext cx="5400101" cy="284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081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6" presetClass="entr" presetSubtype="16" fill="hold" nodeType="afterEffect">
                                  <p:stCondLst>
                                    <p:cond delay="1000"/>
                                  </p:stCondLst>
                                  <p:childTnLst>
                                    <p:set>
                                      <p:cBhvr>
                                        <p:cTn id="12" dur="1" fill="hold">
                                          <p:stCondLst>
                                            <p:cond delay="0"/>
                                          </p:stCondLst>
                                        </p:cTn>
                                        <p:tgtEl>
                                          <p:spTgt spid="5122"/>
                                        </p:tgtEl>
                                        <p:attrNameLst>
                                          <p:attrName>style.visibility</p:attrName>
                                        </p:attrNameLst>
                                      </p:cBhvr>
                                      <p:to>
                                        <p:strVal val="visible"/>
                                      </p:to>
                                    </p:set>
                                    <p:animEffect transition="in" filter="circle(in)">
                                      <p:cBhvr>
                                        <p:cTn id="13"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2AE68F-C183-F166-74EE-D4395D8EAFB2}"/>
              </a:ext>
            </a:extLst>
          </p:cNvPr>
          <p:cNvSpPr txBox="1"/>
          <p:nvPr/>
        </p:nvSpPr>
        <p:spPr>
          <a:xfrm>
            <a:off x="1768378" y="488319"/>
            <a:ext cx="8408893" cy="1384995"/>
          </a:xfrm>
          <a:prstGeom prst="rect">
            <a:avLst/>
          </a:prstGeom>
          <a:noFill/>
        </p:spPr>
        <p:txBody>
          <a:bodyPr wrap="square" rtlCol="0">
            <a:spAutoFit/>
          </a:bodyPr>
          <a:lstStyle/>
          <a:p>
            <a:pPr algn="ctr"/>
            <a:r>
              <a:rPr lang="en-US" sz="2800" dirty="0"/>
              <a:t>Consider how powerful visual thinking </a:t>
            </a:r>
          </a:p>
          <a:p>
            <a:pPr algn="ctr"/>
            <a:r>
              <a:rPr lang="en-US" sz="2800" dirty="0"/>
              <a:t>through art is when you are writing your artist statement!</a:t>
            </a:r>
          </a:p>
        </p:txBody>
      </p:sp>
      <p:sp>
        <p:nvSpPr>
          <p:cNvPr id="4" name="TextBox 3">
            <a:extLst>
              <a:ext uri="{FF2B5EF4-FFF2-40B4-BE49-F238E27FC236}">
                <a16:creationId xmlns:a16="http://schemas.microsoft.com/office/drawing/2014/main" id="{7FF44233-1404-0DFF-4152-1B47560588CA}"/>
              </a:ext>
            </a:extLst>
          </p:cNvPr>
          <p:cNvSpPr txBox="1"/>
          <p:nvPr/>
        </p:nvSpPr>
        <p:spPr>
          <a:xfrm>
            <a:off x="1082756" y="2487072"/>
            <a:ext cx="2885739" cy="923330"/>
          </a:xfrm>
          <a:prstGeom prst="rect">
            <a:avLst/>
          </a:prstGeom>
          <a:noFill/>
        </p:spPr>
        <p:txBody>
          <a:bodyPr wrap="square" rtlCol="0">
            <a:spAutoFit/>
          </a:bodyPr>
          <a:lstStyle/>
          <a:p>
            <a:pPr algn="ctr"/>
            <a:r>
              <a:rPr lang="en-US" dirty="0"/>
              <a:t>From Karissa Johnson, Curator of the Museum of Nebraska Art:</a:t>
            </a:r>
          </a:p>
        </p:txBody>
      </p:sp>
      <p:sp>
        <p:nvSpPr>
          <p:cNvPr id="5" name="TextBox 4">
            <a:extLst>
              <a:ext uri="{FF2B5EF4-FFF2-40B4-BE49-F238E27FC236}">
                <a16:creationId xmlns:a16="http://schemas.microsoft.com/office/drawing/2014/main" id="{D3D4DD03-1A49-992D-88D8-D32219F9DD7C}"/>
              </a:ext>
            </a:extLst>
          </p:cNvPr>
          <p:cNvSpPr txBox="1"/>
          <p:nvPr/>
        </p:nvSpPr>
        <p:spPr>
          <a:xfrm>
            <a:off x="4556760" y="2330314"/>
            <a:ext cx="5761614" cy="1569660"/>
          </a:xfrm>
          <a:prstGeom prst="rect">
            <a:avLst/>
          </a:prstGeom>
          <a:noFill/>
        </p:spPr>
        <p:txBody>
          <a:bodyPr wrap="square" rtlCol="0">
            <a:spAutoFit/>
          </a:bodyPr>
          <a:lstStyle/>
          <a:p>
            <a:pPr algn="ctr"/>
            <a:r>
              <a:rPr lang="en-US" sz="2400" dirty="0"/>
              <a:t>“Artists are people who make ‘stuff’.  They are resourceful, problem-solvers who work with their hands just like any other trade.”</a:t>
            </a:r>
          </a:p>
        </p:txBody>
      </p:sp>
      <p:sp>
        <p:nvSpPr>
          <p:cNvPr id="6" name="TextBox 5">
            <a:extLst>
              <a:ext uri="{FF2B5EF4-FFF2-40B4-BE49-F238E27FC236}">
                <a16:creationId xmlns:a16="http://schemas.microsoft.com/office/drawing/2014/main" id="{7D98A184-0387-24E8-48B3-C7CD8182BEAA}"/>
              </a:ext>
            </a:extLst>
          </p:cNvPr>
          <p:cNvSpPr txBox="1"/>
          <p:nvPr/>
        </p:nvSpPr>
        <p:spPr>
          <a:xfrm>
            <a:off x="4556760" y="4202647"/>
            <a:ext cx="6178296" cy="1938992"/>
          </a:xfrm>
          <a:prstGeom prst="rect">
            <a:avLst/>
          </a:prstGeom>
          <a:noFill/>
        </p:spPr>
        <p:txBody>
          <a:bodyPr wrap="square" rtlCol="0">
            <a:spAutoFit/>
          </a:bodyPr>
          <a:lstStyle/>
          <a:p>
            <a:pPr algn="ctr"/>
            <a:r>
              <a:rPr lang="en-US" sz="2400" dirty="0"/>
              <a:t>“The biggest difference between an artist and someone like an electrician, mechanic, or plumber is that they are communicating something through their making.”</a:t>
            </a:r>
          </a:p>
        </p:txBody>
      </p:sp>
      <p:pic>
        <p:nvPicPr>
          <p:cNvPr id="3074" name="Picture 2" descr="Museum of Nebraska Art | Kearney NE">
            <a:extLst>
              <a:ext uri="{FF2B5EF4-FFF2-40B4-BE49-F238E27FC236}">
                <a16:creationId xmlns:a16="http://schemas.microsoft.com/office/drawing/2014/main" id="{53057D74-E276-554F-1029-CA45C38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126" y="3736011"/>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8517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childTnLst>
                                </p:cTn>
                              </p:par>
                            </p:childTnLst>
                          </p:cTn>
                        </p:par>
                        <p:par>
                          <p:cTn id="13" fill="hold">
                            <p:stCondLst>
                              <p:cond delay="1500"/>
                            </p:stCondLst>
                            <p:childTnLst>
                              <p:par>
                                <p:cTn id="14" presetID="42" presetClass="entr" presetSubtype="0" fill="hold" grpId="0" nodeType="after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42" presetClass="entr" presetSubtype="0" fill="hold" grpId="0" nodeType="afterEffect">
                                  <p:stCondLst>
                                    <p:cond delay="1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0611A-346A-1064-F522-685691302489}"/>
              </a:ext>
            </a:extLst>
          </p:cNvPr>
          <p:cNvSpPr>
            <a:spLocks noGrp="1"/>
          </p:cNvSpPr>
          <p:nvPr>
            <p:ph type="title"/>
          </p:nvPr>
        </p:nvSpPr>
        <p:spPr>
          <a:xfrm>
            <a:off x="1335741" y="764373"/>
            <a:ext cx="10170459" cy="1293028"/>
          </a:xfrm>
        </p:spPr>
        <p:txBody>
          <a:bodyPr>
            <a:normAutofit/>
          </a:bodyPr>
          <a:lstStyle/>
          <a:p>
            <a:pPr algn="ctr"/>
            <a:r>
              <a:rPr lang="en-US" sz="3200" cap="none" dirty="0"/>
              <a:t>So try to put yourself into the hearts and minds of the artists and describe their creative process.</a:t>
            </a:r>
          </a:p>
        </p:txBody>
      </p:sp>
      <p:sp>
        <p:nvSpPr>
          <p:cNvPr id="6" name="TextBox 5">
            <a:extLst>
              <a:ext uri="{FF2B5EF4-FFF2-40B4-BE49-F238E27FC236}">
                <a16:creationId xmlns:a16="http://schemas.microsoft.com/office/drawing/2014/main" id="{ABF559C6-A6D6-B5FD-41C6-5706EDF9EC49}"/>
              </a:ext>
            </a:extLst>
          </p:cNvPr>
          <p:cNvSpPr txBox="1"/>
          <p:nvPr/>
        </p:nvSpPr>
        <p:spPr>
          <a:xfrm>
            <a:off x="3899648" y="3032489"/>
            <a:ext cx="3854823" cy="1200329"/>
          </a:xfrm>
          <a:prstGeom prst="rect">
            <a:avLst/>
          </a:prstGeom>
          <a:noFill/>
        </p:spPr>
        <p:txBody>
          <a:bodyPr wrap="square" rtlCol="0">
            <a:spAutoFit/>
          </a:bodyPr>
          <a:lstStyle/>
          <a:p>
            <a:pPr algn="ctr"/>
            <a:r>
              <a:rPr lang="en-US" sz="2400" dirty="0"/>
              <a:t>This is your chance to tell Thiessen and </a:t>
            </a:r>
            <a:r>
              <a:rPr lang="en-US" sz="2400" dirty="0" err="1"/>
              <a:t>Hammon’s</a:t>
            </a:r>
            <a:r>
              <a:rPr lang="en-US" sz="2400" dirty="0"/>
              <a:t> story decades later!</a:t>
            </a:r>
          </a:p>
        </p:txBody>
      </p:sp>
      <p:pic>
        <p:nvPicPr>
          <p:cNvPr id="6146" name="Picture 2" descr="Leonard Thiesson, Portrait of the Artist's Father, Charles ...">
            <a:extLst>
              <a:ext uri="{FF2B5EF4-FFF2-40B4-BE49-F238E27FC236}">
                <a16:creationId xmlns:a16="http://schemas.microsoft.com/office/drawing/2014/main" id="{A7C0F2C0-2F6B-0906-4A3D-408C0AB1C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741" y="3032489"/>
            <a:ext cx="2373227" cy="237322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ill Hammon - Artist - Robert Paskach Collection - The ...">
            <a:extLst>
              <a:ext uri="{FF2B5EF4-FFF2-40B4-BE49-F238E27FC236}">
                <a16:creationId xmlns:a16="http://schemas.microsoft.com/office/drawing/2014/main" id="{66DD6774-DA16-D272-457D-35EDD9507C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56" t="202" b="3939"/>
          <a:stretch/>
        </p:blipFill>
        <p:spPr bwMode="auto">
          <a:xfrm>
            <a:off x="8081262" y="3032488"/>
            <a:ext cx="2158240" cy="274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38381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par>
                                <p:cTn id="8" presetID="6" presetClass="entr" presetSubtype="16" fill="hold" nodeType="withEffect">
                                  <p:stCondLst>
                                    <p:cond delay="1000"/>
                                  </p:stCondLst>
                                  <p:childTnLst>
                                    <p:set>
                                      <p:cBhvr>
                                        <p:cTn id="9" dur="1" fill="hold">
                                          <p:stCondLst>
                                            <p:cond delay="0"/>
                                          </p:stCondLst>
                                        </p:cTn>
                                        <p:tgtEl>
                                          <p:spTgt spid="6148"/>
                                        </p:tgtEl>
                                        <p:attrNameLst>
                                          <p:attrName>style.visibility</p:attrName>
                                        </p:attrNameLst>
                                      </p:cBhvr>
                                      <p:to>
                                        <p:strVal val="visible"/>
                                      </p:to>
                                    </p:set>
                                    <p:animEffect transition="in" filter="circle(in)">
                                      <p:cBhvr>
                                        <p:cTn id="10" dur="2000"/>
                                        <p:tgtEl>
                                          <p:spTgt spid="6148"/>
                                        </p:tgtEl>
                                      </p:cBhvr>
                                    </p:animEffect>
                                  </p:childTnLst>
                                </p:cTn>
                              </p:par>
                            </p:childTnLst>
                          </p:cTn>
                        </p:par>
                        <p:par>
                          <p:cTn id="11" fill="hold">
                            <p:stCondLst>
                              <p:cond delay="3000"/>
                            </p:stCondLst>
                            <p:childTnLst>
                              <p:par>
                                <p:cTn id="12" presetID="42" presetClass="entr" presetSubtype="0"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EFBD-217D-EB75-5124-BBF30303E726}"/>
              </a:ext>
            </a:extLst>
          </p:cNvPr>
          <p:cNvSpPr>
            <a:spLocks noGrp="1"/>
          </p:cNvSpPr>
          <p:nvPr>
            <p:ph type="title"/>
          </p:nvPr>
        </p:nvSpPr>
        <p:spPr>
          <a:xfrm>
            <a:off x="770965" y="764373"/>
            <a:ext cx="10735235" cy="1293028"/>
          </a:xfrm>
        </p:spPr>
        <p:txBody>
          <a:bodyPr>
            <a:normAutofit/>
          </a:bodyPr>
          <a:lstStyle/>
          <a:p>
            <a:pPr algn="ctr"/>
            <a:r>
              <a:rPr lang="en-US" sz="3200" dirty="0"/>
              <a:t>Thiessen and </a:t>
            </a:r>
            <a:r>
              <a:rPr lang="en-US" sz="3200" dirty="0" err="1"/>
              <a:t>Hammmon</a:t>
            </a:r>
            <a:r>
              <a:rPr lang="en-US" sz="3200" dirty="0"/>
              <a:t> were distinguished artists and muralists</a:t>
            </a:r>
          </a:p>
        </p:txBody>
      </p:sp>
      <p:sp>
        <p:nvSpPr>
          <p:cNvPr id="3" name="Content Placeholder 2">
            <a:extLst>
              <a:ext uri="{FF2B5EF4-FFF2-40B4-BE49-F238E27FC236}">
                <a16:creationId xmlns:a16="http://schemas.microsoft.com/office/drawing/2014/main" id="{642FD20B-F706-AF13-B70D-BD99D27383F5}"/>
              </a:ext>
            </a:extLst>
          </p:cNvPr>
          <p:cNvSpPr>
            <a:spLocks noGrp="1"/>
          </p:cNvSpPr>
          <p:nvPr>
            <p:ph idx="1"/>
          </p:nvPr>
        </p:nvSpPr>
        <p:spPr>
          <a:xfrm>
            <a:off x="770965" y="2756582"/>
            <a:ext cx="4244788" cy="2762922"/>
          </a:xfrm>
        </p:spPr>
        <p:txBody>
          <a:bodyPr>
            <a:noAutofit/>
          </a:bodyPr>
          <a:lstStyle/>
          <a:p>
            <a:pPr marL="0" indent="0" algn="ctr">
              <a:buNone/>
            </a:pPr>
            <a:r>
              <a:rPr lang="en-US" sz="2800" dirty="0"/>
              <a:t>With their study of and experience in designing murals within and outside Nebraska, they were the perfect pick to design the iconic mosaic.</a:t>
            </a:r>
          </a:p>
        </p:txBody>
      </p:sp>
      <p:pic>
        <p:nvPicPr>
          <p:cNvPr id="1026" name="Picture 2" descr="Bill J. Hammon: MONA collection artwork | MONA">
            <a:extLst>
              <a:ext uri="{FF2B5EF4-FFF2-40B4-BE49-F238E27FC236}">
                <a16:creationId xmlns:a16="http://schemas.microsoft.com/office/drawing/2014/main" id="{142A308B-A857-9922-C80C-9ED427072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1930" y="2057401"/>
            <a:ext cx="5308226" cy="40696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6E00EE2-614D-B48E-C6B5-7993A0E5D31C}"/>
              </a:ext>
            </a:extLst>
          </p:cNvPr>
          <p:cNvSpPr txBox="1"/>
          <p:nvPr/>
        </p:nvSpPr>
        <p:spPr>
          <a:xfrm>
            <a:off x="6138582" y="6227650"/>
            <a:ext cx="4219425" cy="369332"/>
          </a:xfrm>
          <a:prstGeom prst="rect">
            <a:avLst/>
          </a:prstGeom>
          <a:noFill/>
        </p:spPr>
        <p:txBody>
          <a:bodyPr wrap="none" rtlCol="0">
            <a:spAutoFit/>
          </a:bodyPr>
          <a:lstStyle/>
          <a:p>
            <a:r>
              <a:rPr lang="en-US" i="1" dirty="0"/>
              <a:t>Night Moves  </a:t>
            </a:r>
            <a:r>
              <a:rPr lang="en-US" dirty="0"/>
              <a:t>in oil by Bill J. </a:t>
            </a:r>
            <a:r>
              <a:rPr lang="en-US" dirty="0" err="1"/>
              <a:t>Hammon</a:t>
            </a:r>
            <a:endParaRPr lang="en-US" dirty="0"/>
          </a:p>
        </p:txBody>
      </p:sp>
    </p:spTree>
    <p:extLst>
      <p:ext uri="{BB962C8B-B14F-4D97-AF65-F5344CB8AC3E}">
        <p14:creationId xmlns:p14="http://schemas.microsoft.com/office/powerpoint/2010/main" val="353485178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childTnLst>
                                </p:cTn>
                              </p:par>
                              <p:par>
                                <p:cTn id="14" presetID="42" presetClass="entr" presetSubtype="0"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4CDB76F-BF4D-713A-B29C-1660BB4BE997}"/>
              </a:ext>
            </a:extLst>
          </p:cNvPr>
          <p:cNvSpPr>
            <a:spLocks noGrp="1"/>
          </p:cNvSpPr>
          <p:nvPr>
            <p:ph type="body" sz="half" idx="2"/>
          </p:nvPr>
        </p:nvSpPr>
        <p:spPr>
          <a:xfrm>
            <a:off x="806824" y="2250141"/>
            <a:ext cx="5082988" cy="3692671"/>
          </a:xfrm>
        </p:spPr>
        <p:txBody>
          <a:bodyPr>
            <a:noAutofit/>
          </a:bodyPr>
          <a:lstStyle/>
          <a:p>
            <a:pPr algn="ctr"/>
            <a:r>
              <a:rPr lang="en-US" sz="2400" dirty="0"/>
              <a:t>Years after the installation Thiessen shared  that composing a mural at such a large scale that was to seen from the street level while still creating harmony with its surroundings were the biggest challenges and points of focus of the design.</a:t>
            </a:r>
          </a:p>
        </p:txBody>
      </p:sp>
      <p:sp>
        <p:nvSpPr>
          <p:cNvPr id="7" name="TextBox 6">
            <a:extLst>
              <a:ext uri="{FF2B5EF4-FFF2-40B4-BE49-F238E27FC236}">
                <a16:creationId xmlns:a16="http://schemas.microsoft.com/office/drawing/2014/main" id="{487D457A-5A48-AB3F-A0D6-36955D7C4CFE}"/>
              </a:ext>
            </a:extLst>
          </p:cNvPr>
          <p:cNvSpPr txBox="1"/>
          <p:nvPr/>
        </p:nvSpPr>
        <p:spPr>
          <a:xfrm>
            <a:off x="573741" y="613647"/>
            <a:ext cx="10757647" cy="1077218"/>
          </a:xfrm>
          <a:prstGeom prst="rect">
            <a:avLst/>
          </a:prstGeom>
          <a:noFill/>
        </p:spPr>
        <p:txBody>
          <a:bodyPr wrap="square">
            <a:spAutoFit/>
          </a:bodyPr>
          <a:lstStyle/>
          <a:p>
            <a:pPr algn="ctr"/>
            <a:r>
              <a:rPr lang="en-US" sz="3200" dirty="0"/>
              <a:t>A project of this size and importance would certainly have been intriguing for the artists to tackle.</a:t>
            </a:r>
          </a:p>
        </p:txBody>
      </p:sp>
      <p:pic>
        <p:nvPicPr>
          <p:cNvPr id="2052" name="Picture 4" descr="Harmony Metal Sign, Harmony Sign, Harmony Metal Word, Metal Cursive Word  Sign, Cursive Word Wall Art, Farmhouse Decor, Harmony Word Art - Etsy">
            <a:extLst>
              <a:ext uri="{FF2B5EF4-FFF2-40B4-BE49-F238E27FC236}">
                <a16:creationId xmlns:a16="http://schemas.microsoft.com/office/drawing/2014/main" id="{5C815C2F-3461-BD1F-20DF-1DD7CB7CC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513" y="2551247"/>
            <a:ext cx="3548533" cy="287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41651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100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F3BC-E04C-084D-33FE-AA0218BFB895}"/>
              </a:ext>
            </a:extLst>
          </p:cNvPr>
          <p:cNvSpPr>
            <a:spLocks noGrp="1"/>
          </p:cNvSpPr>
          <p:nvPr>
            <p:ph type="title"/>
          </p:nvPr>
        </p:nvSpPr>
        <p:spPr>
          <a:xfrm>
            <a:off x="600635" y="558184"/>
            <a:ext cx="10721789" cy="1293028"/>
          </a:xfrm>
        </p:spPr>
        <p:txBody>
          <a:bodyPr>
            <a:noAutofit/>
          </a:bodyPr>
          <a:lstStyle/>
          <a:p>
            <a:pPr algn="ctr"/>
            <a:r>
              <a:rPr lang="en-US" sz="3200" kern="0" cap="none" dirty="0">
                <a:latin typeface="+mn-lt"/>
                <a:ea typeface="Times New Roman" panose="02020603050405020304" pitchFamily="18" charset="0"/>
              </a:rPr>
              <a:t>T</a:t>
            </a:r>
            <a:r>
              <a:rPr lang="en-US" sz="3200" kern="0" cap="none" dirty="0">
                <a:effectLst/>
                <a:latin typeface="+mn-lt"/>
                <a:ea typeface="Times New Roman" panose="02020603050405020304" pitchFamily="18" charset="0"/>
              </a:rPr>
              <a:t>he two were commissioned to “team up” to design, create, and supervise the installation of the </a:t>
            </a:r>
            <a:br>
              <a:rPr lang="en-US" sz="3200" kern="0" cap="none" dirty="0">
                <a:effectLst/>
                <a:latin typeface="+mn-lt"/>
                <a:ea typeface="Times New Roman" panose="02020603050405020304" pitchFamily="18" charset="0"/>
              </a:rPr>
            </a:br>
            <a:r>
              <a:rPr lang="en-US" sz="3200" kern="0" cap="none" dirty="0">
                <a:latin typeface="+mn-lt"/>
                <a:ea typeface="Times New Roman" panose="02020603050405020304" pitchFamily="18" charset="0"/>
              </a:rPr>
              <a:t>P</a:t>
            </a:r>
            <a:r>
              <a:rPr lang="en-US" sz="3200" kern="0" cap="none" dirty="0">
                <a:effectLst/>
                <a:latin typeface="+mn-lt"/>
                <a:ea typeface="Times New Roman" panose="02020603050405020304" pitchFamily="18" charset="0"/>
              </a:rPr>
              <a:t>ershing </a:t>
            </a:r>
            <a:r>
              <a:rPr lang="en-US" sz="3200" kern="0" cap="none" dirty="0">
                <a:latin typeface="+mn-lt"/>
                <a:ea typeface="Times New Roman" panose="02020603050405020304" pitchFamily="18" charset="0"/>
              </a:rPr>
              <a:t>M</a:t>
            </a:r>
            <a:r>
              <a:rPr lang="en-US" sz="3200" kern="0" cap="none" dirty="0">
                <a:effectLst/>
                <a:latin typeface="+mn-lt"/>
                <a:ea typeface="Times New Roman" panose="02020603050405020304" pitchFamily="18" charset="0"/>
              </a:rPr>
              <a:t>ural. </a:t>
            </a:r>
            <a:endParaRPr lang="en-US" sz="3200" cap="none" dirty="0">
              <a:latin typeface="+mn-lt"/>
            </a:endParaRPr>
          </a:p>
        </p:txBody>
      </p:sp>
      <p:pic>
        <p:nvPicPr>
          <p:cNvPr id="2050" name="Picture 2" descr="Brown: Pershing Auditorium mural removal and restoration">
            <a:extLst>
              <a:ext uri="{FF2B5EF4-FFF2-40B4-BE49-F238E27FC236}">
                <a16:creationId xmlns:a16="http://schemas.microsoft.com/office/drawing/2014/main" id="{8404B880-5055-1097-35B8-57C809081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046" y="2308411"/>
            <a:ext cx="5131734" cy="34211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1D00443-0CA4-B160-09BA-0B52BD63088E}"/>
              </a:ext>
            </a:extLst>
          </p:cNvPr>
          <p:cNvSpPr txBox="1"/>
          <p:nvPr/>
        </p:nvSpPr>
        <p:spPr>
          <a:xfrm>
            <a:off x="1192305" y="2859740"/>
            <a:ext cx="4105835" cy="1938992"/>
          </a:xfrm>
          <a:prstGeom prst="rect">
            <a:avLst/>
          </a:prstGeom>
          <a:noFill/>
        </p:spPr>
        <p:txBody>
          <a:bodyPr wrap="square" rtlCol="0">
            <a:spAutoFit/>
          </a:bodyPr>
          <a:lstStyle/>
          <a:p>
            <a:pPr algn="ctr"/>
            <a:r>
              <a:rPr lang="en-US" sz="2400" dirty="0"/>
              <a:t>At the time of its installation, the Mural was considered the largest mosaic of its kind in the Western Hemisphere.</a:t>
            </a:r>
          </a:p>
        </p:txBody>
      </p:sp>
    </p:spTree>
    <p:extLst>
      <p:ext uri="{BB962C8B-B14F-4D97-AF65-F5344CB8AC3E}">
        <p14:creationId xmlns:p14="http://schemas.microsoft.com/office/powerpoint/2010/main" val="151124115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par>
                          <p:cTn id="8" fill="hold">
                            <p:stCondLst>
                              <p:cond delay="2000"/>
                            </p:stCondLst>
                            <p:childTnLst>
                              <p:par>
                                <p:cTn id="9" presetID="42"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0846-31AC-418A-1B3C-F9EFA2991E7E}"/>
              </a:ext>
            </a:extLst>
          </p:cNvPr>
          <p:cNvSpPr>
            <a:spLocks noGrp="1"/>
          </p:cNvSpPr>
          <p:nvPr>
            <p:ph type="title"/>
          </p:nvPr>
        </p:nvSpPr>
        <p:spPr>
          <a:xfrm>
            <a:off x="1183341" y="791267"/>
            <a:ext cx="8610600" cy="1293028"/>
          </a:xfrm>
        </p:spPr>
        <p:txBody>
          <a:bodyPr>
            <a:normAutofit fontScale="90000"/>
          </a:bodyPr>
          <a:lstStyle/>
          <a:p>
            <a:pPr algn="ctr"/>
            <a:r>
              <a:rPr lang="en-US" cap="none" dirty="0"/>
              <a:t>Here are some facts about the Mural mounted on the Auditorium:</a:t>
            </a:r>
          </a:p>
        </p:txBody>
      </p:sp>
      <p:sp>
        <p:nvSpPr>
          <p:cNvPr id="5" name="TextBox 4">
            <a:extLst>
              <a:ext uri="{FF2B5EF4-FFF2-40B4-BE49-F238E27FC236}">
                <a16:creationId xmlns:a16="http://schemas.microsoft.com/office/drawing/2014/main" id="{1D7F3FCB-0D50-00C3-7A23-49E696A79CFA}"/>
              </a:ext>
            </a:extLst>
          </p:cNvPr>
          <p:cNvSpPr txBox="1"/>
          <p:nvPr/>
        </p:nvSpPr>
        <p:spPr>
          <a:xfrm>
            <a:off x="797859" y="2406570"/>
            <a:ext cx="9646022" cy="461665"/>
          </a:xfrm>
          <a:prstGeom prst="rect">
            <a:avLst/>
          </a:prstGeom>
          <a:noFill/>
        </p:spPr>
        <p:txBody>
          <a:bodyPr wrap="square" rtlCol="0">
            <a:spAutoFit/>
          </a:bodyPr>
          <a:lstStyle/>
          <a:p>
            <a:pPr algn="ctr"/>
            <a:r>
              <a:rPr lang="en-US" sz="2400" dirty="0"/>
              <a:t>It measured 140’ 8” wide and 38’ 3” high.</a:t>
            </a:r>
          </a:p>
        </p:txBody>
      </p:sp>
      <p:sp>
        <p:nvSpPr>
          <p:cNvPr id="6" name="TextBox 5">
            <a:extLst>
              <a:ext uri="{FF2B5EF4-FFF2-40B4-BE49-F238E27FC236}">
                <a16:creationId xmlns:a16="http://schemas.microsoft.com/office/drawing/2014/main" id="{6024AF14-B680-BC10-17C0-11C191624CC9}"/>
              </a:ext>
            </a:extLst>
          </p:cNvPr>
          <p:cNvSpPr txBox="1"/>
          <p:nvPr/>
        </p:nvSpPr>
        <p:spPr>
          <a:xfrm>
            <a:off x="797859" y="3573377"/>
            <a:ext cx="10085293" cy="1200329"/>
          </a:xfrm>
          <a:prstGeom prst="rect">
            <a:avLst/>
          </a:prstGeom>
          <a:noFill/>
        </p:spPr>
        <p:txBody>
          <a:bodyPr wrap="square" rtlCol="0">
            <a:spAutoFit/>
          </a:bodyPr>
          <a:lstStyle/>
          <a:p>
            <a:pPr algn="ctr"/>
            <a:r>
              <a:rPr lang="en-US" sz="2400" dirty="0"/>
              <a:t>It was made up of more than 763,000 one-inch ceramic-tile pieces in 40 different shades/colors, 10% of which were glazed to make them shimmer.</a:t>
            </a:r>
          </a:p>
        </p:txBody>
      </p:sp>
      <p:sp>
        <p:nvSpPr>
          <p:cNvPr id="7" name="TextBox 6">
            <a:extLst>
              <a:ext uri="{FF2B5EF4-FFF2-40B4-BE49-F238E27FC236}">
                <a16:creationId xmlns:a16="http://schemas.microsoft.com/office/drawing/2014/main" id="{1B3D39D8-F669-C585-042A-FF478C6E9503}"/>
              </a:ext>
            </a:extLst>
          </p:cNvPr>
          <p:cNvSpPr txBox="1"/>
          <p:nvPr/>
        </p:nvSpPr>
        <p:spPr>
          <a:xfrm>
            <a:off x="909917" y="5235736"/>
            <a:ext cx="9861176" cy="830997"/>
          </a:xfrm>
          <a:prstGeom prst="rect">
            <a:avLst/>
          </a:prstGeom>
          <a:noFill/>
        </p:spPr>
        <p:txBody>
          <a:bodyPr wrap="square" rtlCol="0">
            <a:spAutoFit/>
          </a:bodyPr>
          <a:lstStyle/>
          <a:p>
            <a:pPr algn="ctr"/>
            <a:r>
              <a:rPr lang="en-US" sz="2400" dirty="0"/>
              <a:t>It was a montage-type of work depicting the many activities that would be seen in the building. </a:t>
            </a:r>
          </a:p>
        </p:txBody>
      </p:sp>
      <p:pic>
        <p:nvPicPr>
          <p:cNvPr id="9" name="Picture 8">
            <a:extLst>
              <a:ext uri="{FF2B5EF4-FFF2-40B4-BE49-F238E27FC236}">
                <a16:creationId xmlns:a16="http://schemas.microsoft.com/office/drawing/2014/main" id="{D592AAD0-AC2C-3A58-B288-D0B1641B9602}"/>
              </a:ext>
            </a:extLst>
          </p:cNvPr>
          <p:cNvPicPr>
            <a:picLocks noChangeAspect="1"/>
          </p:cNvPicPr>
          <p:nvPr/>
        </p:nvPicPr>
        <p:blipFill>
          <a:blip r:embed="rId2"/>
          <a:stretch>
            <a:fillRect/>
          </a:stretch>
        </p:blipFill>
        <p:spPr>
          <a:xfrm>
            <a:off x="9081248" y="1591619"/>
            <a:ext cx="2499257" cy="1736983"/>
          </a:xfrm>
          <a:prstGeom prst="rect">
            <a:avLst/>
          </a:prstGeom>
        </p:spPr>
      </p:pic>
    </p:spTree>
    <p:extLst>
      <p:ext uri="{BB962C8B-B14F-4D97-AF65-F5344CB8AC3E}">
        <p14:creationId xmlns:p14="http://schemas.microsoft.com/office/powerpoint/2010/main" val="58964005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C48EF-7399-7C8B-C073-30BBFF2D126E}"/>
              </a:ext>
            </a:extLst>
          </p:cNvPr>
          <p:cNvSpPr>
            <a:spLocks noGrp="1"/>
          </p:cNvSpPr>
          <p:nvPr>
            <p:ph type="title"/>
          </p:nvPr>
        </p:nvSpPr>
        <p:spPr>
          <a:xfrm>
            <a:off x="1353671" y="656797"/>
            <a:ext cx="8610600" cy="1293028"/>
          </a:xfrm>
        </p:spPr>
        <p:txBody>
          <a:bodyPr/>
          <a:lstStyle/>
          <a:p>
            <a:pPr algn="ctr"/>
            <a:r>
              <a:rPr lang="en-US" cap="none" dirty="0"/>
              <a:t>Here are some facts about the Mural:</a:t>
            </a:r>
            <a:endParaRPr lang="en-US" dirty="0"/>
          </a:p>
        </p:txBody>
      </p:sp>
      <p:sp>
        <p:nvSpPr>
          <p:cNvPr id="5" name="TextBox 4">
            <a:extLst>
              <a:ext uri="{FF2B5EF4-FFF2-40B4-BE49-F238E27FC236}">
                <a16:creationId xmlns:a16="http://schemas.microsoft.com/office/drawing/2014/main" id="{F49E1277-9B93-A413-0471-DA4096144857}"/>
              </a:ext>
            </a:extLst>
          </p:cNvPr>
          <p:cNvSpPr txBox="1"/>
          <p:nvPr/>
        </p:nvSpPr>
        <p:spPr>
          <a:xfrm>
            <a:off x="1775012" y="2317378"/>
            <a:ext cx="7835153" cy="830997"/>
          </a:xfrm>
          <a:prstGeom prst="rect">
            <a:avLst/>
          </a:prstGeom>
          <a:noFill/>
        </p:spPr>
        <p:txBody>
          <a:bodyPr wrap="square" rtlCol="0">
            <a:spAutoFit/>
          </a:bodyPr>
          <a:lstStyle/>
          <a:p>
            <a:pPr algn="ctr"/>
            <a:r>
              <a:rPr lang="en-US" sz="2400" dirty="0"/>
              <a:t>The panel was constructed by Cambridge Tile Co. of Cincinnati, OH.</a:t>
            </a:r>
          </a:p>
        </p:txBody>
      </p:sp>
      <p:sp>
        <p:nvSpPr>
          <p:cNvPr id="6" name="TextBox 5">
            <a:extLst>
              <a:ext uri="{FF2B5EF4-FFF2-40B4-BE49-F238E27FC236}">
                <a16:creationId xmlns:a16="http://schemas.microsoft.com/office/drawing/2014/main" id="{2B4895E8-24AF-4422-2A14-E6FD27EA0F3B}"/>
              </a:ext>
            </a:extLst>
          </p:cNvPr>
          <p:cNvSpPr txBox="1"/>
          <p:nvPr/>
        </p:nvSpPr>
        <p:spPr>
          <a:xfrm>
            <a:off x="1721224" y="3515928"/>
            <a:ext cx="9054354" cy="830997"/>
          </a:xfrm>
          <a:prstGeom prst="rect">
            <a:avLst/>
          </a:prstGeom>
          <a:noFill/>
        </p:spPr>
        <p:txBody>
          <a:bodyPr wrap="square" rtlCol="0">
            <a:spAutoFit/>
          </a:bodyPr>
          <a:lstStyle/>
          <a:p>
            <a:pPr algn="ctr"/>
            <a:r>
              <a:rPr lang="en-US" sz="2400" dirty="0"/>
              <a:t>It took three months for the Cambridge Co. to construct the Mural off site.</a:t>
            </a:r>
          </a:p>
        </p:txBody>
      </p:sp>
      <p:sp>
        <p:nvSpPr>
          <p:cNvPr id="7" name="TextBox 6">
            <a:extLst>
              <a:ext uri="{FF2B5EF4-FFF2-40B4-BE49-F238E27FC236}">
                <a16:creationId xmlns:a16="http://schemas.microsoft.com/office/drawing/2014/main" id="{7C4C82E6-085F-B03B-4601-D0388B44C703}"/>
              </a:ext>
            </a:extLst>
          </p:cNvPr>
          <p:cNvSpPr txBox="1"/>
          <p:nvPr/>
        </p:nvSpPr>
        <p:spPr>
          <a:xfrm>
            <a:off x="3541059" y="4975759"/>
            <a:ext cx="6580094" cy="1200329"/>
          </a:xfrm>
          <a:prstGeom prst="rect">
            <a:avLst/>
          </a:prstGeom>
          <a:noFill/>
        </p:spPr>
        <p:txBody>
          <a:bodyPr wrap="square" rtlCol="0">
            <a:spAutoFit/>
          </a:bodyPr>
          <a:lstStyle/>
          <a:p>
            <a:pPr algn="ctr"/>
            <a:r>
              <a:rPr lang="en-US" sz="2400" dirty="0"/>
              <a:t>The Mural was assembled in one-foot by two-foot sections and was shipped to Lincoln.</a:t>
            </a:r>
          </a:p>
        </p:txBody>
      </p:sp>
      <p:pic>
        <p:nvPicPr>
          <p:cNvPr id="8" name="Picture 7">
            <a:extLst>
              <a:ext uri="{FF2B5EF4-FFF2-40B4-BE49-F238E27FC236}">
                <a16:creationId xmlns:a16="http://schemas.microsoft.com/office/drawing/2014/main" id="{0C7420B8-C5B4-2BAE-4F21-2404971EF82E}"/>
              </a:ext>
            </a:extLst>
          </p:cNvPr>
          <p:cNvPicPr>
            <a:picLocks noChangeAspect="1"/>
          </p:cNvPicPr>
          <p:nvPr/>
        </p:nvPicPr>
        <p:blipFill>
          <a:blip r:embed="rId2"/>
          <a:stretch>
            <a:fillRect/>
          </a:stretch>
        </p:blipFill>
        <p:spPr>
          <a:xfrm>
            <a:off x="645460" y="4346925"/>
            <a:ext cx="2499257" cy="1736983"/>
          </a:xfrm>
          <a:prstGeom prst="rect">
            <a:avLst/>
          </a:prstGeom>
        </p:spPr>
      </p:pic>
    </p:spTree>
    <p:extLst>
      <p:ext uri="{BB962C8B-B14F-4D97-AF65-F5344CB8AC3E}">
        <p14:creationId xmlns:p14="http://schemas.microsoft.com/office/powerpoint/2010/main" val="250559047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0270E-50FE-8743-55B9-8799E5F9197B}"/>
              </a:ext>
            </a:extLst>
          </p:cNvPr>
          <p:cNvSpPr>
            <a:spLocks noGrp="1"/>
          </p:cNvSpPr>
          <p:nvPr>
            <p:ph type="title"/>
          </p:nvPr>
        </p:nvSpPr>
        <p:spPr>
          <a:xfrm>
            <a:off x="1586753" y="737478"/>
            <a:ext cx="8610600" cy="1293028"/>
          </a:xfrm>
        </p:spPr>
        <p:txBody>
          <a:bodyPr/>
          <a:lstStyle/>
          <a:p>
            <a:pPr algn="ctr"/>
            <a:r>
              <a:rPr lang="en-US" cap="none" dirty="0"/>
              <a:t>Here are some facts about the Mural:</a:t>
            </a:r>
            <a:endParaRPr lang="en-US" dirty="0"/>
          </a:p>
        </p:txBody>
      </p:sp>
      <p:sp>
        <p:nvSpPr>
          <p:cNvPr id="5" name="TextBox 4">
            <a:extLst>
              <a:ext uri="{FF2B5EF4-FFF2-40B4-BE49-F238E27FC236}">
                <a16:creationId xmlns:a16="http://schemas.microsoft.com/office/drawing/2014/main" id="{6F3C53D6-4747-900D-3E4D-C093B7B82258}"/>
              </a:ext>
            </a:extLst>
          </p:cNvPr>
          <p:cNvSpPr txBox="1"/>
          <p:nvPr/>
        </p:nvSpPr>
        <p:spPr>
          <a:xfrm>
            <a:off x="905436" y="2115670"/>
            <a:ext cx="7718612" cy="830997"/>
          </a:xfrm>
          <a:prstGeom prst="rect">
            <a:avLst/>
          </a:prstGeom>
          <a:noFill/>
        </p:spPr>
        <p:txBody>
          <a:bodyPr wrap="square" rtlCol="0">
            <a:spAutoFit/>
          </a:bodyPr>
          <a:lstStyle/>
          <a:p>
            <a:pPr algn="ctr"/>
            <a:r>
              <a:rPr lang="en-US" sz="2400" dirty="0"/>
              <a:t>Each tile piece was numbered on its back to facilitate mounting the sections.</a:t>
            </a:r>
          </a:p>
        </p:txBody>
      </p:sp>
      <p:sp>
        <p:nvSpPr>
          <p:cNvPr id="6" name="TextBox 5">
            <a:extLst>
              <a:ext uri="{FF2B5EF4-FFF2-40B4-BE49-F238E27FC236}">
                <a16:creationId xmlns:a16="http://schemas.microsoft.com/office/drawing/2014/main" id="{32860AFA-0EF5-A912-FAA9-DCA673F34B33}"/>
              </a:ext>
            </a:extLst>
          </p:cNvPr>
          <p:cNvSpPr txBox="1"/>
          <p:nvPr/>
        </p:nvSpPr>
        <p:spPr>
          <a:xfrm>
            <a:off x="838199" y="3542002"/>
            <a:ext cx="10515601" cy="830997"/>
          </a:xfrm>
          <a:prstGeom prst="rect">
            <a:avLst/>
          </a:prstGeom>
          <a:noFill/>
        </p:spPr>
        <p:txBody>
          <a:bodyPr wrap="square" rtlCol="0">
            <a:spAutoFit/>
          </a:bodyPr>
          <a:lstStyle/>
          <a:p>
            <a:pPr algn="ctr"/>
            <a:r>
              <a:rPr lang="en-US" sz="2400" dirty="0"/>
              <a:t>The sections were affixed to metal cleats against a plaster base projecting out from the building.</a:t>
            </a:r>
          </a:p>
        </p:txBody>
      </p:sp>
      <p:sp>
        <p:nvSpPr>
          <p:cNvPr id="7" name="TextBox 6">
            <a:extLst>
              <a:ext uri="{FF2B5EF4-FFF2-40B4-BE49-F238E27FC236}">
                <a16:creationId xmlns:a16="http://schemas.microsoft.com/office/drawing/2014/main" id="{61535C69-5C61-3B6B-B77C-409E00D41206}"/>
              </a:ext>
            </a:extLst>
          </p:cNvPr>
          <p:cNvSpPr txBox="1"/>
          <p:nvPr/>
        </p:nvSpPr>
        <p:spPr>
          <a:xfrm>
            <a:off x="1470211" y="4968334"/>
            <a:ext cx="9421906" cy="461665"/>
          </a:xfrm>
          <a:prstGeom prst="rect">
            <a:avLst/>
          </a:prstGeom>
          <a:noFill/>
        </p:spPr>
        <p:txBody>
          <a:bodyPr wrap="square" rtlCol="0">
            <a:spAutoFit/>
          </a:bodyPr>
          <a:lstStyle/>
          <a:p>
            <a:pPr algn="ctr"/>
            <a:r>
              <a:rPr lang="en-US" sz="2400" dirty="0"/>
              <a:t>The mural was designed to last for the duration of the building.</a:t>
            </a:r>
          </a:p>
        </p:txBody>
      </p:sp>
      <p:pic>
        <p:nvPicPr>
          <p:cNvPr id="8" name="Picture 7">
            <a:extLst>
              <a:ext uri="{FF2B5EF4-FFF2-40B4-BE49-F238E27FC236}">
                <a16:creationId xmlns:a16="http://schemas.microsoft.com/office/drawing/2014/main" id="{17921C00-A85D-82F6-42DF-A4074A3249BF}"/>
              </a:ext>
            </a:extLst>
          </p:cNvPr>
          <p:cNvPicPr>
            <a:picLocks noChangeAspect="1"/>
          </p:cNvPicPr>
          <p:nvPr/>
        </p:nvPicPr>
        <p:blipFill>
          <a:blip r:embed="rId2"/>
          <a:stretch>
            <a:fillRect/>
          </a:stretch>
        </p:blipFill>
        <p:spPr>
          <a:xfrm>
            <a:off x="8624048" y="1662676"/>
            <a:ext cx="2499257" cy="1736983"/>
          </a:xfrm>
          <a:prstGeom prst="rect">
            <a:avLst/>
          </a:prstGeom>
        </p:spPr>
      </p:pic>
    </p:spTree>
    <p:extLst>
      <p:ext uri="{BB962C8B-B14F-4D97-AF65-F5344CB8AC3E}">
        <p14:creationId xmlns:p14="http://schemas.microsoft.com/office/powerpoint/2010/main" val="6326404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BC28-AE3E-7403-3C53-8EB87C2952B7}"/>
              </a:ext>
            </a:extLst>
          </p:cNvPr>
          <p:cNvSpPr>
            <a:spLocks noGrp="1"/>
          </p:cNvSpPr>
          <p:nvPr>
            <p:ph type="title"/>
          </p:nvPr>
        </p:nvSpPr>
        <p:spPr>
          <a:xfrm>
            <a:off x="1380565" y="764373"/>
            <a:ext cx="10125635" cy="1293028"/>
          </a:xfrm>
        </p:spPr>
        <p:txBody>
          <a:bodyPr>
            <a:normAutofit/>
          </a:bodyPr>
          <a:lstStyle/>
          <a:p>
            <a:pPr algn="ctr"/>
            <a:r>
              <a:rPr lang="en-US" sz="2800" kern="0" cap="none" dirty="0">
                <a:latin typeface="+mn-lt"/>
                <a:ea typeface="Times New Roman" panose="02020603050405020304" pitchFamily="18" charset="0"/>
              </a:rPr>
              <a:t>N</a:t>
            </a:r>
            <a:r>
              <a:rPr lang="en-US" sz="2800" kern="0" cap="none" dirty="0">
                <a:effectLst/>
                <a:latin typeface="+mn-lt"/>
                <a:ea typeface="Times New Roman" panose="02020603050405020304" pitchFamily="18" charset="0"/>
              </a:rPr>
              <a:t>o artist statements from </a:t>
            </a:r>
            <a:r>
              <a:rPr lang="en-US" sz="2800" kern="0" cap="none" dirty="0">
                <a:latin typeface="+mn-lt"/>
                <a:ea typeface="Times New Roman" panose="02020603050405020304" pitchFamily="18" charset="0"/>
              </a:rPr>
              <a:t>T</a:t>
            </a:r>
            <a:r>
              <a:rPr lang="en-US" sz="2800" kern="0" cap="none" dirty="0">
                <a:effectLst/>
                <a:latin typeface="+mn-lt"/>
                <a:ea typeface="Times New Roman" panose="02020603050405020304" pitchFamily="18" charset="0"/>
              </a:rPr>
              <a:t>hiessen and </a:t>
            </a:r>
            <a:r>
              <a:rPr lang="en-US" sz="2800" kern="0" cap="none" dirty="0" err="1">
                <a:latin typeface="+mn-lt"/>
                <a:ea typeface="Times New Roman" panose="02020603050405020304" pitchFamily="18" charset="0"/>
              </a:rPr>
              <a:t>H</a:t>
            </a:r>
            <a:r>
              <a:rPr lang="en-US" sz="2800" kern="0" cap="none" dirty="0" err="1">
                <a:effectLst/>
                <a:latin typeface="+mn-lt"/>
                <a:ea typeface="Times New Roman" panose="02020603050405020304" pitchFamily="18" charset="0"/>
              </a:rPr>
              <a:t>ammon</a:t>
            </a:r>
            <a:r>
              <a:rPr lang="en-US" sz="2800" kern="0" cap="none" dirty="0">
                <a:effectLst/>
                <a:latin typeface="+mn-lt"/>
                <a:ea typeface="Times New Roman" panose="02020603050405020304" pitchFamily="18" charset="0"/>
              </a:rPr>
              <a:t> have been found concerning the Mural. </a:t>
            </a:r>
            <a:endParaRPr lang="en-US" sz="2800" cap="none" dirty="0">
              <a:latin typeface="+mn-lt"/>
            </a:endParaRPr>
          </a:p>
        </p:txBody>
      </p:sp>
      <p:sp>
        <p:nvSpPr>
          <p:cNvPr id="5" name="TextBox 4">
            <a:extLst>
              <a:ext uri="{FF2B5EF4-FFF2-40B4-BE49-F238E27FC236}">
                <a16:creationId xmlns:a16="http://schemas.microsoft.com/office/drawing/2014/main" id="{9C09C24F-B250-B525-FA59-EC2B4835EA2E}"/>
              </a:ext>
            </a:extLst>
          </p:cNvPr>
          <p:cNvSpPr txBox="1"/>
          <p:nvPr/>
        </p:nvSpPr>
        <p:spPr>
          <a:xfrm>
            <a:off x="681318" y="2716307"/>
            <a:ext cx="3872753" cy="2308324"/>
          </a:xfrm>
          <a:prstGeom prst="rect">
            <a:avLst/>
          </a:prstGeom>
          <a:noFill/>
        </p:spPr>
        <p:txBody>
          <a:bodyPr wrap="square" rtlCol="0">
            <a:spAutoFit/>
          </a:bodyPr>
          <a:lstStyle/>
          <a:p>
            <a:pPr algn="ctr"/>
            <a:r>
              <a:rPr lang="en-US" sz="2400" dirty="0"/>
              <a:t>We do not know what part each artist played in the design and concept of the mural or how they arrived at the final creation.</a:t>
            </a:r>
          </a:p>
        </p:txBody>
      </p:sp>
      <p:sp>
        <p:nvSpPr>
          <p:cNvPr id="6" name="TextBox 5">
            <a:extLst>
              <a:ext uri="{FF2B5EF4-FFF2-40B4-BE49-F238E27FC236}">
                <a16:creationId xmlns:a16="http://schemas.microsoft.com/office/drawing/2014/main" id="{DD5C584F-7978-999F-4894-03250D76F45D}"/>
              </a:ext>
            </a:extLst>
          </p:cNvPr>
          <p:cNvSpPr txBox="1"/>
          <p:nvPr/>
        </p:nvSpPr>
        <p:spPr>
          <a:xfrm>
            <a:off x="7001435" y="2994211"/>
            <a:ext cx="4258236" cy="1569660"/>
          </a:xfrm>
          <a:prstGeom prst="rect">
            <a:avLst/>
          </a:prstGeom>
          <a:noFill/>
        </p:spPr>
        <p:txBody>
          <a:bodyPr wrap="square" rtlCol="0">
            <a:spAutoFit/>
          </a:bodyPr>
          <a:lstStyle/>
          <a:p>
            <a:pPr algn="ctr"/>
            <a:r>
              <a:rPr lang="en-US" sz="2400" dirty="0"/>
              <a:t>What we do know is that this is a complex piece that certainly deserves careful study.</a:t>
            </a:r>
          </a:p>
        </p:txBody>
      </p:sp>
      <p:pic>
        <p:nvPicPr>
          <p:cNvPr id="4098" name="Picture 2" descr="9,577 Question Marks Stock Photos - Free &amp; Royalty-Free ...">
            <a:extLst>
              <a:ext uri="{FF2B5EF4-FFF2-40B4-BE49-F238E27FC236}">
                <a16:creationId xmlns:a16="http://schemas.microsoft.com/office/drawing/2014/main" id="{C4960DF6-C043-08A6-FD3E-7C35AB62C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5715" y="3074191"/>
            <a:ext cx="2124075"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6179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2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26" presetClass="entr" presetSubtype="0" fill="hold" nodeType="afterEffect">
                                  <p:stCondLst>
                                    <p:cond delay="1000"/>
                                  </p:stCondLst>
                                  <p:childTnLst>
                                    <p:set>
                                      <p:cBhvr>
                                        <p:cTn id="18" dur="1" fill="hold">
                                          <p:stCondLst>
                                            <p:cond delay="0"/>
                                          </p:stCondLst>
                                        </p:cTn>
                                        <p:tgtEl>
                                          <p:spTgt spid="4098"/>
                                        </p:tgtEl>
                                        <p:attrNameLst>
                                          <p:attrName>style.visibility</p:attrName>
                                        </p:attrNameLst>
                                      </p:cBhvr>
                                      <p:to>
                                        <p:strVal val="visible"/>
                                      </p:to>
                                    </p:set>
                                    <p:animEffect transition="in" filter="wipe(down)">
                                      <p:cBhvr>
                                        <p:cTn id="19" dur="580">
                                          <p:stCondLst>
                                            <p:cond delay="0"/>
                                          </p:stCondLst>
                                        </p:cTn>
                                        <p:tgtEl>
                                          <p:spTgt spid="4098"/>
                                        </p:tgtEl>
                                      </p:cBhvr>
                                    </p:animEffect>
                                    <p:anim calcmode="lin" valueType="num">
                                      <p:cBhvr>
                                        <p:cTn id="20"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5" dur="26">
                                          <p:stCondLst>
                                            <p:cond delay="650"/>
                                          </p:stCondLst>
                                        </p:cTn>
                                        <p:tgtEl>
                                          <p:spTgt spid="4098"/>
                                        </p:tgtEl>
                                      </p:cBhvr>
                                      <p:to x="100000" y="60000"/>
                                    </p:animScale>
                                    <p:animScale>
                                      <p:cBhvr>
                                        <p:cTn id="26" dur="166" decel="50000">
                                          <p:stCondLst>
                                            <p:cond delay="676"/>
                                          </p:stCondLst>
                                        </p:cTn>
                                        <p:tgtEl>
                                          <p:spTgt spid="4098"/>
                                        </p:tgtEl>
                                      </p:cBhvr>
                                      <p:to x="100000" y="100000"/>
                                    </p:animScale>
                                    <p:animScale>
                                      <p:cBhvr>
                                        <p:cTn id="27" dur="26">
                                          <p:stCondLst>
                                            <p:cond delay="1312"/>
                                          </p:stCondLst>
                                        </p:cTn>
                                        <p:tgtEl>
                                          <p:spTgt spid="4098"/>
                                        </p:tgtEl>
                                      </p:cBhvr>
                                      <p:to x="100000" y="80000"/>
                                    </p:animScale>
                                    <p:animScale>
                                      <p:cBhvr>
                                        <p:cTn id="28" dur="166" decel="50000">
                                          <p:stCondLst>
                                            <p:cond delay="1338"/>
                                          </p:stCondLst>
                                        </p:cTn>
                                        <p:tgtEl>
                                          <p:spTgt spid="4098"/>
                                        </p:tgtEl>
                                      </p:cBhvr>
                                      <p:to x="100000" y="100000"/>
                                    </p:animScale>
                                    <p:animScale>
                                      <p:cBhvr>
                                        <p:cTn id="29" dur="26">
                                          <p:stCondLst>
                                            <p:cond delay="1642"/>
                                          </p:stCondLst>
                                        </p:cTn>
                                        <p:tgtEl>
                                          <p:spTgt spid="4098"/>
                                        </p:tgtEl>
                                      </p:cBhvr>
                                      <p:to x="100000" y="90000"/>
                                    </p:animScale>
                                    <p:animScale>
                                      <p:cBhvr>
                                        <p:cTn id="30" dur="166" decel="50000">
                                          <p:stCondLst>
                                            <p:cond delay="1668"/>
                                          </p:stCondLst>
                                        </p:cTn>
                                        <p:tgtEl>
                                          <p:spTgt spid="4098"/>
                                        </p:tgtEl>
                                      </p:cBhvr>
                                      <p:to x="100000" y="100000"/>
                                    </p:animScale>
                                    <p:animScale>
                                      <p:cBhvr>
                                        <p:cTn id="31" dur="26">
                                          <p:stCondLst>
                                            <p:cond delay="1808"/>
                                          </p:stCondLst>
                                        </p:cTn>
                                        <p:tgtEl>
                                          <p:spTgt spid="4098"/>
                                        </p:tgtEl>
                                      </p:cBhvr>
                                      <p:to x="100000" y="95000"/>
                                    </p:animScale>
                                    <p:animScale>
                                      <p:cBhvr>
                                        <p:cTn id="32"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224</TotalTime>
  <Words>953</Words>
  <Application>Microsoft Office PowerPoint</Application>
  <PresentationFormat>Widescreen</PresentationFormat>
  <Paragraphs>63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Century Gothic</vt:lpstr>
      <vt:lpstr>Times New Roman</vt:lpstr>
      <vt:lpstr>Vapor Trail</vt:lpstr>
      <vt:lpstr>Pershing Mural</vt:lpstr>
      <vt:lpstr>The Artists</vt:lpstr>
      <vt:lpstr>Thiessen and Hammmon were distinguished artists and muralists</vt:lpstr>
      <vt:lpstr>PowerPoint Presentation</vt:lpstr>
      <vt:lpstr>The two were commissioned to “team up” to design, create, and supervise the installation of the  Pershing Mural. </vt:lpstr>
      <vt:lpstr>Here are some facts about the Mural mounted on the Auditorium:</vt:lpstr>
      <vt:lpstr>Here are some facts about the Mural:</vt:lpstr>
      <vt:lpstr>Here are some facts about the Mural:</vt:lpstr>
      <vt:lpstr>No artist statements from Thiessen and Hammon have been found concerning the Mural. </vt:lpstr>
      <vt:lpstr>Your job is to write an artist statement decades later!</vt:lpstr>
      <vt:lpstr>Examine the mural closely and see what you find. </vt:lpstr>
      <vt:lpstr>PowerPoint Presentation</vt:lpstr>
      <vt:lpstr>Look at the lines that crisscross the Mural.</vt:lpstr>
      <vt:lpstr>Can you identify the many images and characters portrayed in the montage?</vt:lpstr>
      <vt:lpstr>There appears to be four fine arts performances  taking placing:</vt:lpstr>
      <vt:lpstr>Can you feel the energy and playfulness expressed in the Mural?</vt:lpstr>
      <vt:lpstr>Does the Mural feel like it was created more than 70 years ago or does it feel modern and timeless?</vt:lpstr>
      <vt:lpstr>What emotions are evoked from the Mural?</vt:lpstr>
      <vt:lpstr>The Pershing Mural Historic Preservation Committee summed up their study with this:</vt:lpstr>
      <vt:lpstr>…..It is a ceramic “YouTube video of the times and a remarkable physical depiction of life across the Auditorium’s multi-decade timeline……</vt:lpstr>
      <vt:lpstr>Since Thiessen and Hammon did not leave behind an artist statement for the Pershing Mural, your job will be to write one for them!</vt:lpstr>
      <vt:lpstr>Known facts about the Mural can be used in your statement…..</vt:lpstr>
      <vt:lpstr>PowerPoint Presentation</vt:lpstr>
      <vt:lpstr>So try to put yourself into the hearts and minds of the artists and describe their creative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Pershing Mural</dc:title>
  <dc:creator>Anne Woita</dc:creator>
  <cp:lastModifiedBy>Anne Woita</cp:lastModifiedBy>
  <cp:revision>4</cp:revision>
  <dcterms:created xsi:type="dcterms:W3CDTF">2024-04-30T23:31:51Z</dcterms:created>
  <dcterms:modified xsi:type="dcterms:W3CDTF">2024-07-12T15:54:03Z</dcterms:modified>
</cp:coreProperties>
</file>