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6" r:id="rId11"/>
    <p:sldId id="267" r:id="rId12"/>
    <p:sldId id="262" r:id="rId13"/>
    <p:sldId id="268" r:id="rId14"/>
    <p:sldId id="270" r:id="rId15"/>
    <p:sldId id="269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80" r:id="rId24"/>
    <p:sldId id="283" r:id="rId25"/>
    <p:sldId id="282" r:id="rId26"/>
    <p:sldId id="285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0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8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BBD581-CC68-4DA9-89CD-94DC69A5E1E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5D7691-88BC-4B04-B3AB-F9A18891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2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E681-D644-DC20-29FA-005C40106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075330"/>
          </a:xfrm>
        </p:spPr>
        <p:txBody>
          <a:bodyPr/>
          <a:lstStyle/>
          <a:p>
            <a:pPr algn="ctr"/>
            <a:r>
              <a:rPr lang="en-US" cap="none" dirty="0"/>
              <a:t>Training To Be A History Detective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06B2D-A48A-16A5-E525-AA37B4F91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Digging Deep and Uncovering the Clues</a:t>
            </a:r>
          </a:p>
        </p:txBody>
      </p:sp>
      <p:pic>
        <p:nvPicPr>
          <p:cNvPr id="1026" name="Picture 2" descr="Free magnifying glass looking for find illustration">
            <a:extLst>
              <a:ext uri="{FF2B5EF4-FFF2-40B4-BE49-F238E27FC236}">
                <a16:creationId xmlns:a16="http://schemas.microsoft.com/office/drawing/2014/main" id="{9E9DEF07-CF21-49FF-2469-F9E6ECDB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55" y="2248148"/>
            <a:ext cx="3014133" cy="30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7FC72-BBA9-4548-8866-D1BC940967BE}"/>
              </a:ext>
            </a:extLst>
          </p:cNvPr>
          <p:cNvSpPr txBox="1"/>
          <p:nvPr/>
        </p:nvSpPr>
        <p:spPr>
          <a:xfrm>
            <a:off x="950258" y="228165"/>
            <a:ext cx="10865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0" dirty="0">
                <a:effectLst/>
                <a:ea typeface="Times New Roman" panose="02020603050405020304" pitchFamily="18" charset="0"/>
              </a:rPr>
              <a:t>You can </a:t>
            </a:r>
            <a:r>
              <a:rPr lang="en-US" sz="3200" kern="0" dirty="0">
                <a:ea typeface="Times New Roman" panose="02020603050405020304" pitchFamily="18" charset="0"/>
              </a:rPr>
              <a:t>also find</a:t>
            </a:r>
            <a:r>
              <a:rPr lang="en-US" sz="3200" kern="0" dirty="0">
                <a:effectLst/>
                <a:ea typeface="Times New Roman" panose="02020603050405020304" pitchFamily="18" charset="0"/>
              </a:rPr>
              <a:t> information </a:t>
            </a:r>
            <a:r>
              <a:rPr lang="en-US" sz="3200" kern="0" dirty="0">
                <a:ea typeface="Times New Roman" panose="02020603050405020304" pitchFamily="18" charset="0"/>
              </a:rPr>
              <a:t>about</a:t>
            </a:r>
            <a:r>
              <a:rPr lang="en-US" sz="3200" kern="0" dirty="0">
                <a:effectLst/>
                <a:ea typeface="Times New Roman" panose="02020603050405020304" pitchFamily="18" charset="0"/>
              </a:rPr>
              <a:t> historic preservation programs listed on the websites of these agencies found under the Department of the Interior: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3EAE2-310B-955D-C512-75F00CF750B4}"/>
              </a:ext>
            </a:extLst>
          </p:cNvPr>
          <p:cNvSpPr txBox="1"/>
          <p:nvPr/>
        </p:nvSpPr>
        <p:spPr>
          <a:xfrm>
            <a:off x="1237129" y="2268071"/>
            <a:ext cx="99956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Interior Museum Program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Natural and Cultural Resources Recovery Support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The National Park Service and Historic Preservation</a:t>
            </a:r>
            <a:endParaRPr lang="en-US" sz="2400" kern="0" dirty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NPS Archeology Program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NPS Technical Preservation Services</a:t>
            </a:r>
            <a:endParaRPr lang="en-US" sz="2400" kern="0" dirty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Bureau of Land Management Cultural Heritage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Fish and Wildlife Services Historic and Cultural Treasures</a:t>
            </a:r>
            <a:endParaRPr lang="en-US" sz="2400" kern="0" dirty="0"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kern="0" dirty="0">
                <a:effectLst/>
                <a:ea typeface="Times New Roman" panose="02020603050405020304" pitchFamily="18" charset="0"/>
              </a:rPr>
              <a:t>Bureau of Reclamation: Cultural and Paleontological Resources</a:t>
            </a:r>
            <a:endParaRPr lang="en-US" sz="2400" kern="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0C93B-FA36-CF6C-1733-0D4685C6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9" y="2560755"/>
            <a:ext cx="2624417" cy="17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722E4-B629-9B38-A0EA-BE238C844028}"/>
              </a:ext>
            </a:extLst>
          </p:cNvPr>
          <p:cNvSpPr txBox="1"/>
          <p:nvPr/>
        </p:nvSpPr>
        <p:spPr>
          <a:xfrm>
            <a:off x="860612" y="336648"/>
            <a:ext cx="104707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ea typeface="Calibri" panose="020F0502020204030204" pitchFamily="34" charset="0"/>
              </a:rPr>
              <a:t>“Architects and Prominent People:</a:t>
            </a:r>
            <a:r>
              <a:rPr lang="en-US" sz="3200" dirty="0">
                <a:effectLst/>
                <a:ea typeface="Calibri" panose="020F0502020204030204" pitchFamily="34" charset="0"/>
              </a:rPr>
              <a:t> Historic Nebraska - People, Places and Landscapes” has information on a variety of topics throughout the State including information about Nebraska architects and historic markers.</a:t>
            </a:r>
            <a:endParaRPr lang="en-US" sz="3200" dirty="0"/>
          </a:p>
        </p:txBody>
      </p:sp>
      <p:pic>
        <p:nvPicPr>
          <p:cNvPr id="8194" name="Picture 2" descr="Nebraska Historical Marker: The Nebraska State Historical ...">
            <a:extLst>
              <a:ext uri="{FF2B5EF4-FFF2-40B4-BE49-F238E27FC236}">
                <a16:creationId xmlns:a16="http://schemas.microsoft.com/office/drawing/2014/main" id="{A04D81BF-4D51-D7F4-93DA-CF4384FF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6" y="3594847"/>
            <a:ext cx="3576063" cy="29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 Nebraska historical marker for Chimney Rock - Picture of ...">
            <a:extLst>
              <a:ext uri="{FF2B5EF4-FFF2-40B4-BE49-F238E27FC236}">
                <a16:creationId xmlns:a16="http://schemas.microsoft.com/office/drawing/2014/main" id="{307D3EE4-78E9-6C0A-116B-BD4FCC25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7" y="2985247"/>
            <a:ext cx="2652079" cy="35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remont, Nebraska Historical Marker">
            <a:extLst>
              <a:ext uri="{FF2B5EF4-FFF2-40B4-BE49-F238E27FC236}">
                <a16:creationId xmlns:a16="http://schemas.microsoft.com/office/drawing/2014/main" id="{237131DA-C01B-E98D-A946-E2385492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94" y="3684891"/>
            <a:ext cx="3836895" cy="27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09CFB-1530-DC62-360E-C19FDCE2A2B3}"/>
              </a:ext>
            </a:extLst>
          </p:cNvPr>
          <p:cNvSpPr txBox="1"/>
          <p:nvPr/>
        </p:nvSpPr>
        <p:spPr>
          <a:xfrm>
            <a:off x="740261" y="2828161"/>
            <a:ext cx="6103620" cy="3223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ounty and city historical and genealogical societies </a:t>
            </a: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istoric</a:t>
            </a:r>
          </a:p>
          <a:p>
            <a:pPr marL="285750" marR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emeteries</a:t>
            </a:r>
            <a:endParaRPr lang="en-US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Museums</a:t>
            </a:r>
          </a:p>
          <a:p>
            <a:pPr marL="285750" marR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Libraries</a:t>
            </a:r>
          </a:p>
          <a:p>
            <a:pPr marL="285750" marR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Archives at Newspaper offices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History Nebraska in Lincoln (Nebraska’s Historical Society)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B6C45-BB33-0CF6-2A6D-1DE9409B7AF1}"/>
              </a:ext>
            </a:extLst>
          </p:cNvPr>
          <p:cNvSpPr txBox="1"/>
          <p:nvPr/>
        </p:nvSpPr>
        <p:spPr>
          <a:xfrm>
            <a:off x="1138518" y="645459"/>
            <a:ext cx="96549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good detective does more than research on the computer.  There are lots of valuable places to explore and investigate in your own back yard!</a:t>
            </a:r>
          </a:p>
        </p:txBody>
      </p:sp>
      <p:pic>
        <p:nvPicPr>
          <p:cNvPr id="10242" name="Picture 2" descr="The Best Historic Cemeteries to Visit Around the World ...">
            <a:extLst>
              <a:ext uri="{FF2B5EF4-FFF2-40B4-BE49-F238E27FC236}">
                <a16:creationId xmlns:a16="http://schemas.microsoft.com/office/drawing/2014/main" id="{B43BEB6C-D3D6-4CEF-D531-E107E51A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2" y="2939600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E6020-09E4-34FF-2286-6775977C26D0}"/>
              </a:ext>
            </a:extLst>
          </p:cNvPr>
          <p:cNvSpPr txBox="1"/>
          <p:nvPr/>
        </p:nvSpPr>
        <p:spPr>
          <a:xfrm>
            <a:off x="1681480" y="262501"/>
            <a:ext cx="8829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Once you pick the site you want to investigate, uncover as much information</a:t>
            </a:r>
          </a:p>
          <a:p>
            <a:pPr algn="ctr"/>
            <a:r>
              <a:rPr lang="en-US" sz="3200" dirty="0"/>
              <a:t>as you can.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D1912-5D8A-D74C-1563-9C0E85AB881C}"/>
              </a:ext>
            </a:extLst>
          </p:cNvPr>
          <p:cNvSpPr txBox="1"/>
          <p:nvPr/>
        </p:nvSpPr>
        <p:spPr>
          <a:xfrm>
            <a:off x="3173076" y="3221224"/>
            <a:ext cx="6104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How old is the building?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Who was its architect or builder?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Were there special materials or construction techniques used in its building?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Are there any architectural features that make this building unique?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E2111-359C-2B4D-8ECD-6C616558FD90}"/>
              </a:ext>
            </a:extLst>
          </p:cNvPr>
          <p:cNvSpPr txBox="1"/>
          <p:nvPr/>
        </p:nvSpPr>
        <p:spPr>
          <a:xfrm>
            <a:off x="1930400" y="2025201"/>
            <a:ext cx="8829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 instance, if you are researching an historic building, see if you can find answers for questions such as:</a:t>
            </a:r>
          </a:p>
        </p:txBody>
      </p:sp>
      <p:pic>
        <p:nvPicPr>
          <p:cNvPr id="13314" name="Picture 2" descr="375,620 Question Mark Images, Stock Photos, 3D objects ...">
            <a:extLst>
              <a:ext uri="{FF2B5EF4-FFF2-40B4-BE49-F238E27FC236}">
                <a16:creationId xmlns:a16="http://schemas.microsoft.com/office/drawing/2014/main" id="{34A178F3-DB25-C38E-517B-FA66F785A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9"/>
          <a:stretch/>
        </p:blipFill>
        <p:spPr bwMode="auto">
          <a:xfrm>
            <a:off x="9542217" y="3309815"/>
            <a:ext cx="2454838" cy="15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75,620 Question Mark Images, Stock Photos, 3D objects ...">
            <a:extLst>
              <a:ext uri="{FF2B5EF4-FFF2-40B4-BE49-F238E27FC236}">
                <a16:creationId xmlns:a16="http://schemas.microsoft.com/office/drawing/2014/main" id="{97AC6E70-E2A2-BDFC-4EED-B4DE45B62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9"/>
          <a:stretch/>
        </p:blipFill>
        <p:spPr bwMode="auto">
          <a:xfrm>
            <a:off x="454061" y="3309815"/>
            <a:ext cx="2454838" cy="15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621879-46E5-E25E-BBBB-D589EAB97FF3}"/>
              </a:ext>
            </a:extLst>
          </p:cNvPr>
          <p:cNvSpPr txBox="1"/>
          <p:nvPr/>
        </p:nvSpPr>
        <p:spPr>
          <a:xfrm>
            <a:off x="3344601" y="1767006"/>
            <a:ext cx="610616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What is the history of this building and/or the community?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Did any interesting events or activities take place here?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Who were the people who lived or worked here?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Did this building play a special role in the community?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4EF60-46E8-6B6C-8A0E-14F399F2CEE7}"/>
              </a:ext>
            </a:extLst>
          </p:cNvPr>
          <p:cNvSpPr txBox="1"/>
          <p:nvPr/>
        </p:nvSpPr>
        <p:spPr>
          <a:xfrm>
            <a:off x="2926080" y="690880"/>
            <a:ext cx="689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See what facts you can uncover: </a:t>
            </a:r>
          </a:p>
        </p:txBody>
      </p:sp>
      <p:pic>
        <p:nvPicPr>
          <p:cNvPr id="14338" name="Picture 2" descr="46,727,600+ Facts Stock Photos, Pictures &amp; Royalty-Free ...">
            <a:extLst>
              <a:ext uri="{FF2B5EF4-FFF2-40B4-BE49-F238E27FC236}">
                <a16:creationId xmlns:a16="http://schemas.microsoft.com/office/drawing/2014/main" id="{73B3C2F9-10FD-165B-C4B0-0919C22E1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60" y="4505959"/>
            <a:ext cx="29146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A3FC61-2801-6F75-4FB7-6AA0EDB1D95C}"/>
              </a:ext>
            </a:extLst>
          </p:cNvPr>
          <p:cNvSpPr txBox="1"/>
          <p:nvPr/>
        </p:nvSpPr>
        <p:spPr>
          <a:xfrm>
            <a:off x="548640" y="1290320"/>
            <a:ext cx="5201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Take a tour.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Interview anyone who might have additional information, like the owner or a family member, care taker, tour guide, etc..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Take photos.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Gather any literature that may be at the site like pamphlets or postcards.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Walk through the building and grounds, if possible, and take notes of what you see and questions you might have.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EEC9C-D588-B23B-36F6-81E211E0A8B3}"/>
              </a:ext>
            </a:extLst>
          </p:cNvPr>
          <p:cNvSpPr txBox="1"/>
          <p:nvPr/>
        </p:nvSpPr>
        <p:spPr>
          <a:xfrm>
            <a:off x="2834640" y="470654"/>
            <a:ext cx="7889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If possible, visit the site yourself. </a:t>
            </a:r>
          </a:p>
        </p:txBody>
      </p:sp>
      <p:pic>
        <p:nvPicPr>
          <p:cNvPr id="15362" name="Picture 2" descr="Voted Best History Walking Tour in Charleston, SC | Bulldog ...">
            <a:extLst>
              <a:ext uri="{FF2B5EF4-FFF2-40B4-BE49-F238E27FC236}">
                <a16:creationId xmlns:a16="http://schemas.microsoft.com/office/drawing/2014/main" id="{A1447B8F-2019-4C96-27B9-028ACB67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54" y="2044235"/>
            <a:ext cx="4866640" cy="30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F2616D-2DD5-48D8-C1F1-C0AD9849F67D}"/>
              </a:ext>
            </a:extLst>
          </p:cNvPr>
          <p:cNvSpPr txBox="1"/>
          <p:nvPr/>
        </p:nvSpPr>
        <p:spPr>
          <a:xfrm>
            <a:off x="518751" y="1652764"/>
            <a:ext cx="6106160" cy="434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Photos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Documents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Posters 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Newspaper articles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Historic accounts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Diaries 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Construction dates and information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Architectural styles and features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Real-life stories of those who lived or used the site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historical record of the site, how it evolved, and people associated with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EDA1-0D6E-7ACD-C3C5-676B523E5CF3}"/>
              </a:ext>
            </a:extLst>
          </p:cNvPr>
          <p:cNvSpPr txBox="1"/>
          <p:nvPr/>
        </p:nvSpPr>
        <p:spPr>
          <a:xfrm>
            <a:off x="2111690" y="550189"/>
            <a:ext cx="827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Gather as much “evidence” as you can: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40B46-6D5D-B2E6-797E-1DF5CB42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85" y="1484469"/>
            <a:ext cx="1695900" cy="1271925"/>
          </a:xfrm>
          <a:prstGeom prst="rect">
            <a:avLst/>
          </a:prstGeom>
        </p:spPr>
      </p:pic>
      <p:pic>
        <p:nvPicPr>
          <p:cNvPr id="16388" name="Picture 4" descr="Documents Photos, Download The BEST Free Documents Stock ...">
            <a:extLst>
              <a:ext uri="{FF2B5EF4-FFF2-40B4-BE49-F238E27FC236}">
                <a16:creationId xmlns:a16="http://schemas.microsoft.com/office/drawing/2014/main" id="{6C25C6DF-821F-82A3-5000-61019750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05" y="1488088"/>
            <a:ext cx="1902459" cy="12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oogle Image Search Lets You Save Images For Later With Stars">
            <a:extLst>
              <a:ext uri="{FF2B5EF4-FFF2-40B4-BE49-F238E27FC236}">
                <a16:creationId xmlns:a16="http://schemas.microsoft.com/office/drawing/2014/main" id="{A0313F1F-63E8-1704-86D3-F3E6F0B3A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" t="-1519" r="27618" b="1519"/>
          <a:stretch/>
        </p:blipFill>
        <p:spPr bwMode="auto">
          <a:xfrm>
            <a:off x="10107184" y="1484469"/>
            <a:ext cx="1741171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1,100+ Newspaper Front Page Stock Photos, Pictures &amp; Royalty ...">
            <a:extLst>
              <a:ext uri="{FF2B5EF4-FFF2-40B4-BE49-F238E27FC236}">
                <a16:creationId xmlns:a16="http://schemas.microsoft.com/office/drawing/2014/main" id="{9826D1FB-2A85-3915-3BCB-AB5FDAC1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85" y="3011528"/>
            <a:ext cx="1944589" cy="13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The Diary: Three Centuries of Private Lives | The Morgan ...">
            <a:extLst>
              <a:ext uri="{FF2B5EF4-FFF2-40B4-BE49-F238E27FC236}">
                <a16:creationId xmlns:a16="http://schemas.microsoft.com/office/drawing/2014/main" id="{7DBF0644-8E32-9663-E504-9292C7BD1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71" y="3011527"/>
            <a:ext cx="1681593" cy="13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Posters - Printfield">
            <a:extLst>
              <a:ext uri="{FF2B5EF4-FFF2-40B4-BE49-F238E27FC236}">
                <a16:creationId xmlns:a16="http://schemas.microsoft.com/office/drawing/2014/main" id="{B33F9F5D-9BCF-9D49-0E7F-CBA9BF15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331" y="3011527"/>
            <a:ext cx="1432960" cy="14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F11B57-B0E6-85CF-DE64-D6D9AA35E959}"/>
              </a:ext>
            </a:extLst>
          </p:cNvPr>
          <p:cNvSpPr txBox="1"/>
          <p:nvPr/>
        </p:nvSpPr>
        <p:spPr>
          <a:xfrm>
            <a:off x="828040" y="1571342"/>
            <a:ext cx="6106160" cy="1642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Once you gather as many artifacts, documents, photos, clippings, etc. as possible, it is time to analyze the evidence you have uncovered.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E587-FBD6-5889-882C-2331A1AFAE3B}"/>
              </a:ext>
            </a:extLst>
          </p:cNvPr>
          <p:cNvSpPr txBox="1"/>
          <p:nvPr/>
        </p:nvSpPr>
        <p:spPr>
          <a:xfrm>
            <a:off x="4450080" y="4201443"/>
            <a:ext cx="7305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National Archives and Records Administration has some great</a:t>
            </a:r>
          </a:p>
          <a:p>
            <a:pPr algn="ctr"/>
            <a:r>
              <a:rPr lang="en-US" sz="2400" dirty="0"/>
              <a:t>Tips for you in analyzing your discoveries.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13A8A-6F54-888D-949F-435FB547F4A8}"/>
              </a:ext>
            </a:extLst>
          </p:cNvPr>
          <p:cNvSpPr txBox="1"/>
          <p:nvPr/>
        </p:nvSpPr>
        <p:spPr>
          <a:xfrm>
            <a:off x="1305560" y="602324"/>
            <a:ext cx="958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more you dig, the more you will find!! </a:t>
            </a:r>
            <a:endParaRPr lang="en-US" sz="3200" dirty="0"/>
          </a:p>
        </p:txBody>
      </p:sp>
      <p:pic>
        <p:nvPicPr>
          <p:cNvPr id="17410" name="Picture 2" descr="A shovel digging into rich soil, symbolizing the manual labor and dedication of farmers in cultivating the land">
            <a:extLst>
              <a:ext uri="{FF2B5EF4-FFF2-40B4-BE49-F238E27FC236}">
                <a16:creationId xmlns:a16="http://schemas.microsoft.com/office/drawing/2014/main" id="{21F65580-27B6-8BB8-170F-7C8F32742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60" y="1456228"/>
            <a:ext cx="3141853" cy="17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HPRC Logo">
            <a:extLst>
              <a:ext uri="{FF2B5EF4-FFF2-40B4-BE49-F238E27FC236}">
                <a16:creationId xmlns:a16="http://schemas.microsoft.com/office/drawing/2014/main" id="{1ACCB1BF-1405-097A-3406-32B41156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7" y="3456132"/>
            <a:ext cx="2298383" cy="28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97087-78FE-EC7E-F6EF-281E92E10537}"/>
              </a:ext>
            </a:extLst>
          </p:cNvPr>
          <p:cNvSpPr txBox="1"/>
          <p:nvPr/>
        </p:nvSpPr>
        <p:spPr>
          <a:xfrm>
            <a:off x="670560" y="482938"/>
            <a:ext cx="10739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For instance, here is how the National Archives suggests you “Meet the Photo”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5922D-60C4-356F-76AB-934523E4FDC1}"/>
              </a:ext>
            </a:extLst>
          </p:cNvPr>
          <p:cNvSpPr txBox="1"/>
          <p:nvPr/>
        </p:nvSpPr>
        <p:spPr>
          <a:xfrm>
            <a:off x="6593840" y="2746877"/>
            <a:ext cx="499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Select a photo to analyze.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Quickly scan the photo.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What do you notice first?</a:t>
            </a:r>
          </a:p>
        </p:txBody>
      </p:sp>
      <p:pic>
        <p:nvPicPr>
          <p:cNvPr id="11267" name="Picture 3" descr="How to Digitize Old Photos (2022): We Compared 3 Top Photo ...">
            <a:extLst>
              <a:ext uri="{FF2B5EF4-FFF2-40B4-BE49-F238E27FC236}">
                <a16:creationId xmlns:a16="http://schemas.microsoft.com/office/drawing/2014/main" id="{489C79AD-96ED-DA64-2538-AB73E023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2107522"/>
            <a:ext cx="5960110" cy="39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39FE1-129D-F8E4-101E-89B739C56A39}"/>
              </a:ext>
            </a:extLst>
          </p:cNvPr>
          <p:cNvSpPr txBox="1"/>
          <p:nvPr/>
        </p:nvSpPr>
        <p:spPr>
          <a:xfrm>
            <a:off x="1310640" y="619760"/>
            <a:ext cx="10099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Check all that apply for the type of photo </a:t>
            </a:r>
          </a:p>
          <a:p>
            <a:pPr algn="ctr"/>
            <a:r>
              <a:rPr lang="en-US" sz="3200" dirty="0"/>
              <a:t>you are analyzing.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3092F-D6F6-06EF-F443-C57FCF71E8F1}"/>
              </a:ext>
            </a:extLst>
          </p:cNvPr>
          <p:cNvSpPr txBox="1"/>
          <p:nvPr/>
        </p:nvSpPr>
        <p:spPr>
          <a:xfrm>
            <a:off x="3241040" y="2133598"/>
            <a:ext cx="315342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Portrait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Landscape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Aerial/Satellite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Architectural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Candid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761BA-CE78-3FB5-0213-8D734C7971C9}"/>
              </a:ext>
            </a:extLst>
          </p:cNvPr>
          <p:cNvSpPr txBox="1"/>
          <p:nvPr/>
        </p:nvSpPr>
        <p:spPr>
          <a:xfrm>
            <a:off x="6974840" y="2092959"/>
            <a:ext cx="29311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Event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Family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Panoramic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Posed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Documental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Selfie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Other</a:t>
            </a:r>
          </a:p>
        </p:txBody>
      </p:sp>
      <p:pic>
        <p:nvPicPr>
          <p:cNvPr id="18434" name="Picture 2" descr="27,500+ Green Check Mark Stock Photos, Pictures &amp; Royalty ...">
            <a:extLst>
              <a:ext uri="{FF2B5EF4-FFF2-40B4-BE49-F238E27FC236}">
                <a16:creationId xmlns:a16="http://schemas.microsoft.com/office/drawing/2014/main" id="{EDAE73F4-94A9-C8ED-E362-B879240F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34" y="4228325"/>
            <a:ext cx="2009915" cy="20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174052-4920-AE5D-F2DE-EF370CB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647" y="0"/>
            <a:ext cx="8001000" cy="2328334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latin typeface="+mn-lt"/>
                <a:ea typeface="Calibri" panose="020F0502020204030204" pitchFamily="34" charset="0"/>
              </a:rPr>
              <a:t>T</a:t>
            </a:r>
            <a:r>
              <a:rPr lang="en-US" sz="3200" cap="none" dirty="0">
                <a:effectLst/>
                <a:latin typeface="+mn-lt"/>
                <a:ea typeface="Calibri" panose="020F0502020204030204" pitchFamily="34" charset="0"/>
              </a:rPr>
              <a:t>here are thousands of books, movies, and </a:t>
            </a:r>
            <a:r>
              <a:rPr lang="en-US" sz="3200" cap="none" dirty="0">
                <a:latin typeface="+mn-lt"/>
                <a:ea typeface="Calibri" panose="020F0502020204030204" pitchFamily="34" charset="0"/>
              </a:rPr>
              <a:t>TV</a:t>
            </a:r>
            <a:r>
              <a:rPr lang="en-US" sz="3200" cap="none" dirty="0">
                <a:effectLst/>
                <a:latin typeface="+mn-lt"/>
                <a:ea typeface="Calibri" panose="020F0502020204030204" pitchFamily="34" charset="0"/>
              </a:rPr>
              <a:t> shows that feature detectives who uncover information or solve crimes.</a:t>
            </a:r>
            <a:endParaRPr lang="en-US" sz="3200" cap="none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1C2179-7920-86CD-C16D-85990F578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347" y="4478369"/>
            <a:ext cx="6400800" cy="194733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CSI….Sherlock…..Fargo….Poirot…..Monk…..True Detective …..Castle…..Columbo…..Criminal Minds…..Elementary….. Luther…..Midsomer Murders…..Death in Paradise…..Dexter ….The Mentalist…..Murdoch Mysteries…..Inspector Morse …..Reacher…..The Blacklist…..Blue Bloods….. Breaking Bad …..NCIS…..</a:t>
            </a:r>
            <a:r>
              <a:rPr lang="en-US" dirty="0" err="1">
                <a:solidFill>
                  <a:schemeClr val="tx1"/>
                </a:solidFill>
              </a:rPr>
              <a:t>Scandel</a:t>
            </a:r>
            <a:r>
              <a:rPr lang="en-US" dirty="0">
                <a:solidFill>
                  <a:schemeClr val="tx1"/>
                </a:solidFill>
              </a:rPr>
              <a:t>…..Blindspot….. Hawaii 5-0…..The Good Wife…..How to Get Away With Murder…..Rizzoli &amp; Isles …..Bones…..White Collar…..Law &amp; Order…..Body of Proof</a:t>
            </a:r>
          </a:p>
        </p:txBody>
      </p:sp>
      <p:pic>
        <p:nvPicPr>
          <p:cNvPr id="2050" name="Picture 2" descr="Detective Images – Browse 437,944 Stock Photos, Vectors, and ...">
            <a:extLst>
              <a:ext uri="{FF2B5EF4-FFF2-40B4-BE49-F238E27FC236}">
                <a16:creationId xmlns:a16="http://schemas.microsoft.com/office/drawing/2014/main" id="{69374B76-D015-A960-BA8B-A4558C3B1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5"/>
          <a:stretch/>
        </p:blipFill>
        <p:spPr bwMode="auto">
          <a:xfrm>
            <a:off x="668506" y="1488140"/>
            <a:ext cx="2787668" cy="27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FC381E-C9A6-CCC2-C892-7855B9FEC111}"/>
              </a:ext>
            </a:extLst>
          </p:cNvPr>
          <p:cNvSpPr txBox="1"/>
          <p:nvPr/>
        </p:nvSpPr>
        <p:spPr>
          <a:xfrm>
            <a:off x="4470400" y="475306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Observe its parts.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FCFF5-5570-73B9-8993-BBFC2FB081AA}"/>
              </a:ext>
            </a:extLst>
          </p:cNvPr>
          <p:cNvSpPr txBox="1"/>
          <p:nvPr/>
        </p:nvSpPr>
        <p:spPr>
          <a:xfrm>
            <a:off x="1117600" y="1591995"/>
            <a:ext cx="10099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Try to make sense of it.  Answer as best you can.</a:t>
            </a:r>
          </a:p>
          <a:p>
            <a:pPr algn="ctr"/>
            <a:r>
              <a:rPr lang="en-US" sz="2800" dirty="0"/>
              <a:t>Note:  the caption, if available, may help.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6A272-B97E-55F2-B67F-F863792D2958}"/>
              </a:ext>
            </a:extLst>
          </p:cNvPr>
          <p:cNvSpPr txBox="1"/>
          <p:nvPr/>
        </p:nvSpPr>
        <p:spPr>
          <a:xfrm>
            <a:off x="7528560" y="3450123"/>
            <a:ext cx="31292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List the people, objects, and activities you see.</a:t>
            </a:r>
          </a:p>
        </p:txBody>
      </p:sp>
      <p:pic>
        <p:nvPicPr>
          <p:cNvPr id="19458" name="Picture 2" descr="woman wearing black collared jacket">
            <a:extLst>
              <a:ext uri="{FF2B5EF4-FFF2-40B4-BE49-F238E27FC236}">
                <a16:creationId xmlns:a16="http://schemas.microsoft.com/office/drawing/2014/main" id="{0B028253-259B-DD5A-7945-1161F540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5" y="2905296"/>
            <a:ext cx="5040611" cy="33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B3B32C-C77A-35FE-96E3-518B939C20B4}"/>
              </a:ext>
            </a:extLst>
          </p:cNvPr>
          <p:cNvSpPr txBox="1"/>
          <p:nvPr/>
        </p:nvSpPr>
        <p:spPr>
          <a:xfrm>
            <a:off x="1503680" y="5212695"/>
            <a:ext cx="9865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List evidence from the photo or your knowledge about the photographer that led you to your conclusions.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8B66E-B800-F81E-FF38-B161E29D36DF}"/>
              </a:ext>
            </a:extLst>
          </p:cNvPr>
          <p:cNvSpPr txBox="1"/>
          <p:nvPr/>
        </p:nvSpPr>
        <p:spPr>
          <a:xfrm>
            <a:off x="5262880" y="1786423"/>
            <a:ext cx="61061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Who took this photo?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Where is it from?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When is it from?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What was happening at the time in history this photo was taken?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Why was it taken?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F26AE-F266-2B30-229E-581AFDDDD036}"/>
              </a:ext>
            </a:extLst>
          </p:cNvPr>
          <p:cNvSpPr txBox="1"/>
          <p:nvPr/>
        </p:nvSpPr>
        <p:spPr>
          <a:xfrm>
            <a:off x="4267200" y="883920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Try to determine:</a:t>
            </a:r>
          </a:p>
        </p:txBody>
      </p:sp>
      <p:pic>
        <p:nvPicPr>
          <p:cNvPr id="20482" name="Picture 2" descr="TBT: 11 Vintage Photos of Vintage Photographers and Old-Time ...">
            <a:extLst>
              <a:ext uri="{FF2B5EF4-FFF2-40B4-BE49-F238E27FC236}">
                <a16:creationId xmlns:a16="http://schemas.microsoft.com/office/drawing/2014/main" id="{D40D200A-CAD1-4D99-7F54-7D9F581E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2" y="1786423"/>
            <a:ext cx="4286208" cy="30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739C81-8FE2-8E17-F514-7017097D1955}"/>
              </a:ext>
            </a:extLst>
          </p:cNvPr>
          <p:cNvSpPr txBox="1"/>
          <p:nvPr/>
        </p:nvSpPr>
        <p:spPr>
          <a:xfrm>
            <a:off x="2011680" y="589280"/>
            <a:ext cx="851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Now use the photo as historical evidence.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AD5B0-6671-235B-BCB5-3F1C967AF529}"/>
              </a:ext>
            </a:extLst>
          </p:cNvPr>
          <p:cNvSpPr txBox="1"/>
          <p:nvPr/>
        </p:nvSpPr>
        <p:spPr>
          <a:xfrm>
            <a:off x="2346960" y="1910080"/>
            <a:ext cx="767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did you find out from this photo that you might not learn anywhere else?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B5FF-64A3-15A3-DB5F-8B04EBA184D6}"/>
              </a:ext>
            </a:extLst>
          </p:cNvPr>
          <p:cNvSpPr txBox="1"/>
          <p:nvPr/>
        </p:nvSpPr>
        <p:spPr>
          <a:xfrm>
            <a:off x="5994400" y="3429000"/>
            <a:ext cx="5120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other documents or historical evidence are you going to use to help you understand this place, the people associated with it, or events that took place there?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EE532-EA27-776C-0D4F-088E5981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673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C94F4-1C7A-6A0D-B7E2-345CF18A7CF4}"/>
              </a:ext>
            </a:extLst>
          </p:cNvPr>
          <p:cNvSpPr txBox="1"/>
          <p:nvPr/>
        </p:nvSpPr>
        <p:spPr>
          <a:xfrm>
            <a:off x="2184400" y="386080"/>
            <a:ext cx="800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 this format to investigate everything you have gathered about your site and the events and people associated</a:t>
            </a:r>
          </a:p>
          <a:p>
            <a:pPr algn="ctr"/>
            <a:r>
              <a:rPr lang="en-US" sz="3200" dirty="0"/>
              <a:t>With it.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B25BE-5FA8-6CE0-9058-665CD5DCC369}"/>
              </a:ext>
            </a:extLst>
          </p:cNvPr>
          <p:cNvSpPr txBox="1"/>
          <p:nvPr/>
        </p:nvSpPr>
        <p:spPr>
          <a:xfrm>
            <a:off x="714188" y="2676057"/>
            <a:ext cx="3576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Letters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Speeches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Patents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Telegrams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Court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</a:t>
            </a:r>
            <a:r>
              <a:rPr lang="en-US" i="1" dirty="0">
                <a:effectLst/>
              </a:rPr>
              <a:t>hart</a:t>
            </a:r>
            <a:r>
              <a:rPr lang="en-US" i="1" dirty="0"/>
              <a:t>s</a:t>
            </a:r>
            <a:endParaRPr lang="en-US" i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Newspapers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Advertisements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Press releases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Receipts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4621A-470E-28AF-6254-663DC0F5255E}"/>
              </a:ext>
            </a:extLst>
          </p:cNvPr>
          <p:cNvSpPr txBox="1"/>
          <p:nvPr/>
        </p:nvSpPr>
        <p:spPr>
          <a:xfrm>
            <a:off x="8041041" y="2526500"/>
            <a:ext cx="3784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Memorandum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Emails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Identification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Con</a:t>
            </a:r>
            <a:r>
              <a:rPr lang="en-US" i="1" dirty="0"/>
              <a:t>gressional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Blue prints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Birth/marriage certificates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Passport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B</a:t>
            </a:r>
            <a:r>
              <a:rPr lang="en-US" i="1" dirty="0">
                <a:effectLst/>
              </a:rPr>
              <a:t>ills of sale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</a:t>
            </a:r>
            <a:r>
              <a:rPr lang="en-US" i="1" dirty="0">
                <a:effectLst/>
              </a:rPr>
              <a:t>ontracts</a:t>
            </a:r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2AFB2-C4B8-DDF1-A73A-9864D071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12" y="2676057"/>
            <a:ext cx="3987053" cy="31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F4493-35C7-C179-6C01-71E498231C22}"/>
              </a:ext>
            </a:extLst>
          </p:cNvPr>
          <p:cNvSpPr txBox="1"/>
          <p:nvPr/>
        </p:nvSpPr>
        <p:spPr>
          <a:xfrm>
            <a:off x="726141" y="385482"/>
            <a:ext cx="10874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Once you have compiled and analyzed all your research materials,</a:t>
            </a:r>
            <a:r>
              <a:rPr lang="en-US" sz="3200" dirty="0">
                <a:effectLst/>
                <a:ea typeface="Calibri" panose="020F0502020204030204" pitchFamily="34" charset="0"/>
              </a:rPr>
              <a:t> you will make a chronological timeline of the site’s “lifespan” to visualize its history.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88B5A-122C-D4FC-90E0-B369EAEEE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69" y="2697396"/>
            <a:ext cx="4813971" cy="2700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BBD88-F0A4-45EB-EA50-6640B3F657C8}"/>
              </a:ext>
            </a:extLst>
          </p:cNvPr>
          <p:cNvSpPr txBox="1"/>
          <p:nvPr/>
        </p:nvSpPr>
        <p:spPr>
          <a:xfrm>
            <a:off x="443753" y="2802324"/>
            <a:ext cx="5024718" cy="2048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a scale of the timeline, lay it out in segments (5-year, 10-year, 20-year, etc.), and insert the events that transpired in the appropriate sections.</a:t>
            </a:r>
          </a:p>
        </p:txBody>
      </p:sp>
    </p:spTree>
    <p:extLst>
      <p:ext uri="{BB962C8B-B14F-4D97-AF65-F5344CB8AC3E}">
        <p14:creationId xmlns:p14="http://schemas.microsoft.com/office/powerpoint/2010/main" val="20008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CEF4A8-8464-C39D-B4F4-4261D5D22AA2}"/>
              </a:ext>
            </a:extLst>
          </p:cNvPr>
          <p:cNvSpPr txBox="1"/>
          <p:nvPr/>
        </p:nvSpPr>
        <p:spPr>
          <a:xfrm>
            <a:off x="7234517" y="3823010"/>
            <a:ext cx="36396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a typeface="Calibri" panose="020F0502020204030204" pitchFamily="34" charset="0"/>
              </a:rPr>
              <a:t>It will help to </a:t>
            </a:r>
            <a:r>
              <a:rPr lang="en-US" sz="2800" dirty="0">
                <a:effectLst/>
                <a:ea typeface="Calibri" panose="020F0502020204030204" pitchFamily="34" charset="0"/>
              </a:rPr>
              <a:t>understand how the history of the site fits into larger patterns of history.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F1530-6F60-DAE2-D2D5-1CED27BC1618}"/>
              </a:ext>
            </a:extLst>
          </p:cNvPr>
          <p:cNvSpPr txBox="1"/>
          <p:nvPr/>
        </p:nvSpPr>
        <p:spPr>
          <a:xfrm>
            <a:off x="995082" y="870065"/>
            <a:ext cx="98791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ea typeface="Calibri" panose="020F0502020204030204" pitchFamily="34" charset="0"/>
              </a:rPr>
              <a:t>The timeline will list events affecting the site and/or its owners (births, deaths, additions, fires, storms, etc.) as well as major events (local, state, national and international) which occurred during the existence of the site. 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65E43-D215-EE20-65D2-410B8C73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6" y="3630707"/>
            <a:ext cx="5127811" cy="28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B13B2-43A6-5742-13E8-1D3B63628F24}"/>
              </a:ext>
            </a:extLst>
          </p:cNvPr>
          <p:cNvSpPr txBox="1"/>
          <p:nvPr/>
        </p:nvSpPr>
        <p:spPr>
          <a:xfrm>
            <a:off x="822960" y="469054"/>
            <a:ext cx="1028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Now it’s time to write a final report.  </a:t>
            </a:r>
          </a:p>
          <a:p>
            <a:pPr algn="ctr"/>
            <a:r>
              <a:rPr lang="en-US" sz="3200" dirty="0"/>
              <a:t>Your report should: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04B01-B33E-139F-CAB9-55AE18CAF728}"/>
              </a:ext>
            </a:extLst>
          </p:cNvPr>
          <p:cNvSpPr txBox="1"/>
          <p:nvPr/>
        </p:nvSpPr>
        <p:spPr>
          <a:xfrm>
            <a:off x="254956" y="1964200"/>
            <a:ext cx="563378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site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investigated, including any pertinent information from the National Registry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2BE69-333A-CAE4-5B24-83C364B9A988}"/>
              </a:ext>
            </a:extLst>
          </p:cNvPr>
          <p:cNvSpPr txBox="1"/>
          <p:nvPr/>
        </p:nvSpPr>
        <p:spPr>
          <a:xfrm>
            <a:off x="254956" y="2839639"/>
            <a:ext cx="6104964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process and resources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 in conducting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investigation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F08CE-E48D-9F32-1FA8-96C490582520}"/>
              </a:ext>
            </a:extLst>
          </p:cNvPr>
          <p:cNvSpPr txBox="1"/>
          <p:nvPr/>
        </p:nvSpPr>
        <p:spPr>
          <a:xfrm>
            <a:off x="152758" y="3715078"/>
            <a:ext cx="6309360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all the articles/artifacts you gathered during the investigation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any pertinent details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D9546-6FB7-C765-7A63-F716A9CBDC13}"/>
              </a:ext>
            </a:extLst>
          </p:cNvPr>
          <p:cNvSpPr txBox="1"/>
          <p:nvPr/>
        </p:nvSpPr>
        <p:spPr>
          <a:xfrm>
            <a:off x="168760" y="4533893"/>
            <a:ext cx="5806171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otations about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observations, anecdotes, or intriguing aspects of the case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78F0A-A953-782F-2FBD-D358B37B6684}"/>
              </a:ext>
            </a:extLst>
          </p:cNvPr>
          <p:cNvSpPr txBox="1"/>
          <p:nvPr/>
        </p:nvSpPr>
        <p:spPr>
          <a:xfrm>
            <a:off x="168760" y="5352708"/>
            <a:ext cx="6478524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summary of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findings about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site, its history and relevance, and why the site should continue to be preserved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47,721 Case Study Royalty-Free Photos and Stock Images ...">
            <a:extLst>
              <a:ext uri="{FF2B5EF4-FFF2-40B4-BE49-F238E27FC236}">
                <a16:creationId xmlns:a16="http://schemas.microsoft.com/office/drawing/2014/main" id="{9DC2BCD8-7954-283B-0914-79AD944C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6"/>
          <a:stretch/>
        </p:blipFill>
        <p:spPr bwMode="auto">
          <a:xfrm>
            <a:off x="7232711" y="1964200"/>
            <a:ext cx="4352772" cy="32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158E0-4841-AC65-C414-D3474391D48A}"/>
              </a:ext>
            </a:extLst>
          </p:cNvPr>
          <p:cNvSpPr txBox="1"/>
          <p:nvPr/>
        </p:nvSpPr>
        <p:spPr>
          <a:xfrm>
            <a:off x="358587" y="229453"/>
            <a:ext cx="11053483" cy="16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last step is to gather all </a:t>
            </a:r>
            <a:r>
              <a:rPr lang="en-US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findings, articles, artifacts, etc., and put them together in an orderly an orderly fashion in </a:t>
            </a:r>
            <a:r>
              <a:rPr lang="en-US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case folder.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703CE-2188-A82B-43BD-46BDD2999C27}"/>
              </a:ext>
            </a:extLst>
          </p:cNvPr>
          <p:cNvSpPr txBox="1"/>
          <p:nvPr/>
        </p:nvSpPr>
        <p:spPr>
          <a:xfrm>
            <a:off x="5643282" y="2474320"/>
            <a:ext cx="6104964" cy="3228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labeled case folders should include: An inventory of everything that is included in the file: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Every item, artifact, photo, article, etc. 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have discovered, carefully labeled with notations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chronological timeline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final report </a:t>
            </a:r>
          </a:p>
        </p:txBody>
      </p:sp>
      <p:pic>
        <p:nvPicPr>
          <p:cNvPr id="1026" name="Picture 2" descr="Case Folder Images – Browse 43,092 Stock Photos, Vectors ...">
            <a:extLst>
              <a:ext uri="{FF2B5EF4-FFF2-40B4-BE49-F238E27FC236}">
                <a16:creationId xmlns:a16="http://schemas.microsoft.com/office/drawing/2014/main" id="{AF2FE2DF-EA62-4C5E-8E65-7FDAED6E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7" y="2350994"/>
            <a:ext cx="48482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B7EAA-9F3B-B764-772D-C0BB8EA28C7B}"/>
              </a:ext>
            </a:extLst>
          </p:cNvPr>
          <p:cNvSpPr txBox="1"/>
          <p:nvPr/>
        </p:nvSpPr>
        <p:spPr>
          <a:xfrm>
            <a:off x="695661" y="846088"/>
            <a:ext cx="1106264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Now that you have all the tools of a detective, it’s time</a:t>
            </a:r>
          </a:p>
          <a:p>
            <a:pPr algn="ctr"/>
            <a:r>
              <a:rPr lang="en-US" sz="3200" dirty="0"/>
              <a:t>to start your history sleuthing!!</a:t>
            </a:r>
          </a:p>
          <a:p>
            <a:pPr algn="ctr"/>
            <a:endParaRPr lang="en-US" dirty="0"/>
          </a:p>
        </p:txBody>
      </p:sp>
      <p:pic>
        <p:nvPicPr>
          <p:cNvPr id="4100" name="Picture 4" descr="3,826 Cartoon Sleuth Royalty-Free Photos and Stock Images ...">
            <a:extLst>
              <a:ext uri="{FF2B5EF4-FFF2-40B4-BE49-F238E27FC236}">
                <a16:creationId xmlns:a16="http://schemas.microsoft.com/office/drawing/2014/main" id="{CAAE66DA-6C49-E15F-4190-65BB40231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 bwMode="auto">
          <a:xfrm>
            <a:off x="3836894" y="2200305"/>
            <a:ext cx="4937872" cy="41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6A435-732A-40CB-1CB8-48C3D7D79305}"/>
              </a:ext>
            </a:extLst>
          </p:cNvPr>
          <p:cNvSpPr txBox="1"/>
          <p:nvPr/>
        </p:nvSpPr>
        <p:spPr>
          <a:xfrm>
            <a:off x="1694329" y="609617"/>
            <a:ext cx="86419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ea typeface="Calibri" panose="020F0502020204030204" pitchFamily="34" charset="0"/>
              </a:rPr>
              <a:t>To be good at their jobs, detectives must analyze and process information, connect clues, and reach conclusions based on the information they put together. </a:t>
            </a:r>
            <a:endParaRPr lang="en-US" sz="3200" dirty="0"/>
          </a:p>
        </p:txBody>
      </p:sp>
      <p:pic>
        <p:nvPicPr>
          <p:cNvPr id="3074" name="Picture 2" descr="Clues Images – Browse 308,848 Stock Photos, Vectors, and ...">
            <a:extLst>
              <a:ext uri="{FF2B5EF4-FFF2-40B4-BE49-F238E27FC236}">
                <a16:creationId xmlns:a16="http://schemas.microsoft.com/office/drawing/2014/main" id="{077E657C-0CF0-39C2-A4DE-C1635ADA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46" y="2978524"/>
            <a:ext cx="5505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D8D491-32D4-163C-73B3-08D8CD180CBC}"/>
              </a:ext>
            </a:extLst>
          </p:cNvPr>
          <p:cNvSpPr txBox="1"/>
          <p:nvPr/>
        </p:nvSpPr>
        <p:spPr>
          <a:xfrm>
            <a:off x="1613647" y="609617"/>
            <a:ext cx="9287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ea typeface="Calibri" panose="020F0502020204030204" pitchFamily="34" charset="0"/>
              </a:rPr>
              <a:t>They have good “people skills” they use in conducting interviews to gather information, follow trails, and find and use resources. </a:t>
            </a:r>
            <a:endParaRPr lang="en-US" sz="3200" dirty="0"/>
          </a:p>
        </p:txBody>
      </p:sp>
      <p:sp>
        <p:nvSpPr>
          <p:cNvPr id="2" name="AutoShape 2" descr="How to Interview Someone for an Article: 16+ Top Tips">
            <a:extLst>
              <a:ext uri="{FF2B5EF4-FFF2-40B4-BE49-F238E27FC236}">
                <a16:creationId xmlns:a16="http://schemas.microsoft.com/office/drawing/2014/main" id="{405F0F83-8880-06E9-5D58-CF5987F0A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31F-A850-6FF6-1854-E9F49411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20" y="2682407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D7456-8C63-11EB-A2B3-C5FCDB5AE68C}"/>
              </a:ext>
            </a:extLst>
          </p:cNvPr>
          <p:cNvSpPr txBox="1"/>
          <p:nvPr/>
        </p:nvSpPr>
        <p:spPr>
          <a:xfrm>
            <a:off x="851647" y="453570"/>
            <a:ext cx="10085294" cy="1954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good detective pays attention to even the smallest detail and is curious, persistent, and determined. 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9C01A6-562F-9A52-FCB0-E7F1BE536E1F}"/>
              </a:ext>
            </a:extLst>
          </p:cNvPr>
          <p:cNvSpPr txBox="1"/>
          <p:nvPr/>
        </p:nvSpPr>
        <p:spPr>
          <a:xfrm>
            <a:off x="591671" y="2533419"/>
            <a:ext cx="5163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 an historic detective, you will each pick a site in Nebraska and uncover as much information about it as you can.</a:t>
            </a:r>
          </a:p>
        </p:txBody>
      </p:sp>
      <p:pic>
        <p:nvPicPr>
          <p:cNvPr id="2" name="Picture 2" descr="Hall County Courthouse">
            <a:extLst>
              <a:ext uri="{FF2B5EF4-FFF2-40B4-BE49-F238E27FC236}">
                <a16:creationId xmlns:a16="http://schemas.microsoft.com/office/drawing/2014/main" id="{FFF38890-9EA2-617C-7FD4-09E0E5C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66" y="2533419"/>
            <a:ext cx="5406963" cy="36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20BFF-46D2-0255-7EB7-7D988C901E50}"/>
              </a:ext>
            </a:extLst>
          </p:cNvPr>
          <p:cNvSpPr txBox="1"/>
          <p:nvPr/>
        </p:nvSpPr>
        <p:spPr>
          <a:xfrm>
            <a:off x="591670" y="268958"/>
            <a:ext cx="111431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ea typeface="Calibri" panose="020F0502020204030204" pitchFamily="34" charset="0"/>
              </a:rPr>
              <a:t>Nebraska currently has over 1,000 properties throughout the State listed on the Register—everything from private residences to county courthouses to archeological sites.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0EBC2-98F2-BC5D-68C4-902DD0435A9F}"/>
              </a:ext>
            </a:extLst>
          </p:cNvPr>
          <p:cNvSpPr txBox="1"/>
          <p:nvPr/>
        </p:nvSpPr>
        <p:spPr>
          <a:xfrm>
            <a:off x="488037" y="4693382"/>
            <a:ext cx="1161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You will be picking one to investigate.  But where to start?</a:t>
            </a:r>
          </a:p>
        </p:txBody>
      </p:sp>
      <p:pic>
        <p:nvPicPr>
          <p:cNvPr id="5" name="Picture 2" descr="Kearney Downtown Historic District">
            <a:extLst>
              <a:ext uri="{FF2B5EF4-FFF2-40B4-BE49-F238E27FC236}">
                <a16:creationId xmlns:a16="http://schemas.microsoft.com/office/drawing/2014/main" id="{484E3D9F-ED7F-AC73-322B-1029D065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86" y="2886635"/>
            <a:ext cx="2340143" cy="13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.S. Post Office and Courthouse">
            <a:extLst>
              <a:ext uri="{FF2B5EF4-FFF2-40B4-BE49-F238E27FC236}">
                <a16:creationId xmlns:a16="http://schemas.microsoft.com/office/drawing/2014/main" id="{4D96119B-C595-EC9E-1809-CA07A4E4A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"/>
          <a:stretch/>
        </p:blipFill>
        <p:spPr bwMode="auto">
          <a:xfrm>
            <a:off x="3853094" y="2886635"/>
            <a:ext cx="2117400" cy="13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John Cattle Jr. House">
            <a:extLst>
              <a:ext uri="{FF2B5EF4-FFF2-40B4-BE49-F238E27FC236}">
                <a16:creationId xmlns:a16="http://schemas.microsoft.com/office/drawing/2014/main" id="{092CE461-5C94-443B-53BF-F28E8FDE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59" y="2886635"/>
            <a:ext cx="1837909" cy="13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utler County District No. 10 School">
            <a:extLst>
              <a:ext uri="{FF2B5EF4-FFF2-40B4-BE49-F238E27FC236}">
                <a16:creationId xmlns:a16="http://schemas.microsoft.com/office/drawing/2014/main" id="{D7D77BE7-2D63-3A05-C352-D1431714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48" y="2886635"/>
            <a:ext cx="1765852" cy="13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0E6DF-47C5-FC3D-A911-F99CDBA009DE}"/>
              </a:ext>
            </a:extLst>
          </p:cNvPr>
          <p:cNvSpPr txBox="1"/>
          <p:nvPr/>
        </p:nvSpPr>
        <p:spPr>
          <a:xfrm>
            <a:off x="1145645" y="590767"/>
            <a:ext cx="9854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There are lots of places for researching historic sites on-line. 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8EB7-742C-6522-E2D4-C0B6092440CE}"/>
              </a:ext>
            </a:extLst>
          </p:cNvPr>
          <p:cNvSpPr txBox="1"/>
          <p:nvPr/>
        </p:nvSpPr>
        <p:spPr>
          <a:xfrm>
            <a:off x="2920499" y="4555452"/>
            <a:ext cx="6831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real “gem” is found with the National Register of Historic Places.</a:t>
            </a:r>
          </a:p>
        </p:txBody>
      </p:sp>
      <p:pic>
        <p:nvPicPr>
          <p:cNvPr id="5122" name="Picture 2" descr="National Register of Historic Places - Wikipedia">
            <a:extLst>
              <a:ext uri="{FF2B5EF4-FFF2-40B4-BE49-F238E27FC236}">
                <a16:creationId xmlns:a16="http://schemas.microsoft.com/office/drawing/2014/main" id="{303D8BC0-7075-46C5-C321-B504DF31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8" y="1784467"/>
            <a:ext cx="3253068" cy="25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417BF-D849-149C-6035-C3365DB97B57}"/>
              </a:ext>
            </a:extLst>
          </p:cNvPr>
          <p:cNvSpPr txBox="1"/>
          <p:nvPr/>
        </p:nvSpPr>
        <p:spPr>
          <a:xfrm>
            <a:off x="1684782" y="622453"/>
            <a:ext cx="90045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ea typeface="Calibri" panose="020F0502020204030204" pitchFamily="34" charset="0"/>
              </a:rPr>
              <a:t>Authorized by the National Historic Preservation Act of 1966 (during the presidency of Lyndon B. Johnson), the National Park Service’s National Register of Historic Places is part of a national program to coordinate and support public and private efforts to: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A6616-4F85-A15D-8C35-682EE27795EA}"/>
              </a:ext>
            </a:extLst>
          </p:cNvPr>
          <p:cNvSpPr txBox="1"/>
          <p:nvPr/>
        </p:nvSpPr>
        <p:spPr>
          <a:xfrm>
            <a:off x="767020" y="3681002"/>
            <a:ext cx="49255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ea typeface="Calibri" panose="020F0502020204030204" pitchFamily="34" charset="0"/>
              </a:rPr>
              <a:t>identify, evaluate, and protect America’s historic and archeological resources.</a:t>
            </a:r>
            <a:endParaRPr lang="en-US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AF1A1D-1C8E-AEFF-B8EE-85A736D6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4" y="3826479"/>
            <a:ext cx="4158403" cy="18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FFF87-9B92-D19C-7CD3-B803A195C09F}"/>
              </a:ext>
            </a:extLst>
          </p:cNvPr>
          <p:cNvSpPr txBox="1"/>
          <p:nvPr/>
        </p:nvSpPr>
        <p:spPr>
          <a:xfrm>
            <a:off x="618565" y="376579"/>
            <a:ext cx="11178988" cy="16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Register is a treasure trove for historians, scholars, travelers, and anyone who wishes to delve into American history.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B8073-101A-E948-DC4C-B2D8CCE05984}"/>
              </a:ext>
            </a:extLst>
          </p:cNvPr>
          <p:cNvSpPr txBox="1"/>
          <p:nvPr/>
        </p:nvSpPr>
        <p:spPr>
          <a:xfrm>
            <a:off x="452717" y="2294442"/>
            <a:ext cx="40027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of the end of 2023, more than 98,000 properties were listed on the National Register.  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3D92B-2EA4-535B-D2E9-962063CB6EC1}"/>
              </a:ext>
            </a:extLst>
          </p:cNvPr>
          <p:cNvSpPr txBox="1"/>
          <p:nvPr/>
        </p:nvSpPr>
        <p:spPr>
          <a:xfrm>
            <a:off x="3325906" y="5531033"/>
            <a:ext cx="6383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This is a great place to start!</a:t>
            </a:r>
          </a:p>
        </p:txBody>
      </p:sp>
      <p:pic>
        <p:nvPicPr>
          <p:cNvPr id="7170" name="Picture 2" descr="National Register Plaques | US Bronze Sign Company">
            <a:extLst>
              <a:ext uri="{FF2B5EF4-FFF2-40B4-BE49-F238E27FC236}">
                <a16:creationId xmlns:a16="http://schemas.microsoft.com/office/drawing/2014/main" id="{2FD4FEED-34B0-7299-0B96-BB3704F0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5" y="2131182"/>
            <a:ext cx="4370244" cy="32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785</TotalTime>
  <Words>1425</Words>
  <Application>Microsoft Office PowerPoint</Application>
  <PresentationFormat>Widescreen</PresentationFormat>
  <Paragraphs>143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Slice</vt:lpstr>
      <vt:lpstr>Training To Be A History Detective</vt:lpstr>
      <vt:lpstr>There are thousands of books, movies, and TV shows that feature detectives who uncover information or solve crimes.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To Be An Historic Detective</dc:title>
  <dc:creator>Anne Woita</dc:creator>
  <cp:lastModifiedBy>Anne Woita</cp:lastModifiedBy>
  <cp:revision>8</cp:revision>
  <dcterms:created xsi:type="dcterms:W3CDTF">2024-04-07T15:16:49Z</dcterms:created>
  <dcterms:modified xsi:type="dcterms:W3CDTF">2024-08-05T17:26:33Z</dcterms:modified>
</cp:coreProperties>
</file>