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7BD0C5-A3A2-49A6-8BBF-00BB7CA175CE}"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150190820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7BD0C5-A3A2-49A6-8BBF-00BB7CA175CE}"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208705999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7BD0C5-A3A2-49A6-8BBF-00BB7CA175CE}"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34763219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27BD0C5-A3A2-49A6-8BBF-00BB7CA175CE}"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D965-06D2-49BF-98CC-BEF854D52C8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9248392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BD0C5-A3A2-49A6-8BBF-00BB7CA175CE}"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353630956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7BD0C5-A3A2-49A6-8BBF-00BB7CA175CE}" type="datetimeFigureOut">
              <a:rPr lang="en-US" smtClean="0"/>
              <a:t>8/4/2024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244329965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27BD0C5-A3A2-49A6-8BBF-00BB7CA175CE}" type="datetimeFigureOut">
              <a:rPr lang="en-US" smtClean="0"/>
              <a:t>8/4/2024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27700578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BD0C5-A3A2-49A6-8BBF-00BB7CA175CE}"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302740704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BD0C5-A3A2-49A6-8BBF-00BB7CA175CE}"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121451493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27BD0C5-A3A2-49A6-8BBF-00BB7CA175CE}"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107846828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BD0C5-A3A2-49A6-8BBF-00BB7CA175CE}"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128726470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7BD0C5-A3A2-49A6-8BBF-00BB7CA175CE}"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157317416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7BD0C5-A3A2-49A6-8BBF-00BB7CA175CE}" type="datetimeFigureOut">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380270548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27BD0C5-A3A2-49A6-8BBF-00BB7CA175CE}" type="datetimeFigureOut">
              <a:rPr lang="en-US" smtClean="0"/>
              <a:t>8/4/2024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260276481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27BD0C5-A3A2-49A6-8BBF-00BB7CA175CE}" type="datetimeFigureOut">
              <a:rPr lang="en-US" smtClean="0"/>
              <a:t>8/4/2024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354521468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27BD0C5-A3A2-49A6-8BBF-00BB7CA175CE}" type="datetimeFigureOut">
              <a:rPr lang="en-US" smtClean="0"/>
              <a:t>8/4/2024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367363891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7BD0C5-A3A2-49A6-8BBF-00BB7CA175CE}"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7D965-06D2-49BF-98CC-BEF854D52C8B}" type="slidenum">
              <a:rPr lang="en-US" smtClean="0"/>
              <a:t>‹#›</a:t>
            </a:fld>
            <a:endParaRPr lang="en-US"/>
          </a:p>
        </p:txBody>
      </p:sp>
    </p:spTree>
    <p:extLst>
      <p:ext uri="{BB962C8B-B14F-4D97-AF65-F5344CB8AC3E}">
        <p14:creationId xmlns:p14="http://schemas.microsoft.com/office/powerpoint/2010/main" val="68977579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27BD0C5-A3A2-49A6-8BBF-00BB7CA175CE}" type="datetimeFigureOut">
              <a:rPr lang="en-US" smtClean="0"/>
              <a:t>8/4/2024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E17D965-06D2-49BF-98CC-BEF854D52C8B}" type="slidenum">
              <a:rPr lang="en-US" smtClean="0"/>
              <a:t>‹#›</a:t>
            </a:fld>
            <a:endParaRPr lang="en-US"/>
          </a:p>
        </p:txBody>
      </p:sp>
    </p:spTree>
    <p:extLst>
      <p:ext uri="{BB962C8B-B14F-4D97-AF65-F5344CB8AC3E}">
        <p14:creationId xmlns:p14="http://schemas.microsoft.com/office/powerpoint/2010/main" val="38486319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fade/>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C742-290B-5CDB-C98A-3582A43440D3}"/>
              </a:ext>
            </a:extLst>
          </p:cNvPr>
          <p:cNvSpPr>
            <a:spLocks noGrp="1"/>
          </p:cNvSpPr>
          <p:nvPr>
            <p:ph type="ctrTitle"/>
          </p:nvPr>
        </p:nvSpPr>
        <p:spPr/>
        <p:txBody>
          <a:bodyPr/>
          <a:lstStyle/>
          <a:p>
            <a:pPr algn="ctr"/>
            <a:r>
              <a:rPr lang="en-US" dirty="0"/>
              <a:t>Time Capsules</a:t>
            </a:r>
          </a:p>
        </p:txBody>
      </p:sp>
      <p:sp>
        <p:nvSpPr>
          <p:cNvPr id="3" name="Subtitle 2">
            <a:extLst>
              <a:ext uri="{FF2B5EF4-FFF2-40B4-BE49-F238E27FC236}">
                <a16:creationId xmlns:a16="http://schemas.microsoft.com/office/drawing/2014/main" id="{0ED49415-4DA8-7E8F-6942-0E325876E1FC}"/>
              </a:ext>
            </a:extLst>
          </p:cNvPr>
          <p:cNvSpPr>
            <a:spLocks noGrp="1"/>
          </p:cNvSpPr>
          <p:nvPr>
            <p:ph type="subTitle" idx="1"/>
          </p:nvPr>
        </p:nvSpPr>
        <p:spPr/>
        <p:txBody>
          <a:bodyPr>
            <a:normAutofit/>
          </a:bodyPr>
          <a:lstStyle/>
          <a:p>
            <a:pPr algn="ctr"/>
            <a:r>
              <a:rPr lang="en-US" sz="3200" dirty="0"/>
              <a:t>Preserving the past for the future</a:t>
            </a:r>
          </a:p>
        </p:txBody>
      </p:sp>
      <p:pic>
        <p:nvPicPr>
          <p:cNvPr id="24578" name="Picture 2" descr="Bespoke Celebration Time Capsule">
            <a:extLst>
              <a:ext uri="{FF2B5EF4-FFF2-40B4-BE49-F238E27FC236}">
                <a16:creationId xmlns:a16="http://schemas.microsoft.com/office/drawing/2014/main" id="{47041E68-EB79-1A60-DEED-7BF51A7E7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82" y="599556"/>
            <a:ext cx="4073857" cy="3112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843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24578"/>
                                        </p:tgtEl>
                                        <p:attrNameLst>
                                          <p:attrName>style.visibility</p:attrName>
                                        </p:attrNameLst>
                                      </p:cBhvr>
                                      <p:to>
                                        <p:strVal val="visible"/>
                                      </p:to>
                                    </p:set>
                                    <p:animEffect transition="in" filter="circle(in)">
                                      <p:cBhvr>
                                        <p:cTn id="7" dur="2000"/>
                                        <p:tgtEl>
                                          <p:spTgt spid="24578"/>
                                        </p:tgtEl>
                                      </p:cBhvr>
                                    </p:animEffect>
                                  </p:childTnLst>
                                </p:cTn>
                              </p:par>
                            </p:childTnLst>
                          </p:cTn>
                        </p:par>
                        <p:par>
                          <p:cTn id="8" fill="hold">
                            <p:stCondLst>
                              <p:cond delay="2500"/>
                            </p:stCondLst>
                            <p:childTnLst>
                              <p:par>
                                <p:cTn id="9" presetID="42"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7724A-E880-998F-CB7B-DDD40B1F6DCE}"/>
              </a:ext>
            </a:extLst>
          </p:cNvPr>
          <p:cNvSpPr>
            <a:spLocks noGrp="1"/>
          </p:cNvSpPr>
          <p:nvPr>
            <p:ph type="title"/>
          </p:nvPr>
        </p:nvSpPr>
        <p:spPr>
          <a:xfrm>
            <a:off x="577872" y="166115"/>
            <a:ext cx="10804361" cy="1400530"/>
          </a:xfrm>
        </p:spPr>
        <p:txBody>
          <a:bodyPr/>
          <a:lstStyle/>
          <a:p>
            <a:pPr algn="ctr"/>
            <a:r>
              <a:rPr lang="en-US" sz="2800" dirty="0">
                <a:effectLst/>
                <a:latin typeface="+mn-lt"/>
                <a:ea typeface="Calibri" panose="020F0502020204030204" pitchFamily="34" charset="0"/>
              </a:rPr>
              <a:t>To endure the elements and keep the contents safe and intact, a time capsule needs to be constructed from strong, water-proof materials that can be sealed, especially if it is to be buried or enclosed a building.</a:t>
            </a:r>
            <a:endParaRPr lang="en-US" sz="2800" dirty="0">
              <a:latin typeface="+mn-lt"/>
            </a:endParaRPr>
          </a:p>
        </p:txBody>
      </p:sp>
      <p:pic>
        <p:nvPicPr>
          <p:cNvPr id="9218" name="Picture 2" descr="Jasni Time Capsule Stainless Steel Waterproof Container£¨13.4 Inch£©">
            <a:extLst>
              <a:ext uri="{FF2B5EF4-FFF2-40B4-BE49-F238E27FC236}">
                <a16:creationId xmlns:a16="http://schemas.microsoft.com/office/drawing/2014/main" id="{D41DB3CF-47EF-E121-B634-296806D7D7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2236" y="2052638"/>
            <a:ext cx="6089303"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996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02E9-982F-2CBA-6715-64E277381417}"/>
              </a:ext>
            </a:extLst>
          </p:cNvPr>
          <p:cNvSpPr>
            <a:spLocks noGrp="1"/>
          </p:cNvSpPr>
          <p:nvPr>
            <p:ph type="title"/>
          </p:nvPr>
        </p:nvSpPr>
        <p:spPr/>
        <p:txBody>
          <a:bodyPr/>
          <a:lstStyle/>
          <a:p>
            <a:pPr algn="ctr"/>
            <a:r>
              <a:rPr lang="en-US" sz="2800" dirty="0">
                <a:effectLst/>
                <a:latin typeface="+mn-lt"/>
                <a:ea typeface="Calibri" panose="020F0502020204030204" pitchFamily="34" charset="0"/>
              </a:rPr>
              <a:t>One of the oldest time capsules uncovered in the United States was opened in Boston in 2014.</a:t>
            </a:r>
            <a:endParaRPr lang="en-US" sz="2800" dirty="0">
              <a:latin typeface="+mn-lt"/>
            </a:endParaRPr>
          </a:p>
        </p:txBody>
      </p:sp>
      <p:pic>
        <p:nvPicPr>
          <p:cNvPr id="10242" name="Picture 2">
            <a:extLst>
              <a:ext uri="{FF2B5EF4-FFF2-40B4-BE49-F238E27FC236}">
                <a16:creationId xmlns:a16="http://schemas.microsoft.com/office/drawing/2014/main" id="{81783789-C77E-E399-35E1-A0A8E151C1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2501" y="2052638"/>
            <a:ext cx="8068773"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402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90A67-54ED-9995-2DE9-85FF57C4E809}"/>
              </a:ext>
            </a:extLst>
          </p:cNvPr>
          <p:cNvSpPr>
            <a:spLocks noGrp="1"/>
          </p:cNvSpPr>
          <p:nvPr>
            <p:ph type="title"/>
          </p:nvPr>
        </p:nvSpPr>
        <p:spPr>
          <a:xfrm>
            <a:off x="232012" y="166115"/>
            <a:ext cx="11409527" cy="1826458"/>
          </a:xfrm>
        </p:spPr>
        <p:txBody>
          <a:bodyPr/>
          <a:lstStyle/>
          <a:p>
            <a:pPr algn="ctr"/>
            <a:r>
              <a:rPr lang="en-US" sz="2800" dirty="0">
                <a:effectLst/>
                <a:latin typeface="+mn-lt"/>
                <a:ea typeface="Calibri" panose="020F0502020204030204" pitchFamily="34" charset="0"/>
              </a:rPr>
              <a:t>More than two centuries earlier, in the year 1795, Samuel Adams and Paul Revere placed items in a cowhide-covered time capsule which was encased in a corner stone of the Boston State House while it was under construction.</a:t>
            </a:r>
            <a:endParaRPr lang="en-US" sz="2800" dirty="0">
              <a:latin typeface="+mn-lt"/>
            </a:endParaRPr>
          </a:p>
        </p:txBody>
      </p:sp>
      <p:pic>
        <p:nvPicPr>
          <p:cNvPr id="11268" name="Picture 4" descr="After 220 years, secrets of Paul Revere and Sam Adams time ...">
            <a:extLst>
              <a:ext uri="{FF2B5EF4-FFF2-40B4-BE49-F238E27FC236}">
                <a16:creationId xmlns:a16="http://schemas.microsoft.com/office/drawing/2014/main" id="{2278D0BF-6F7F-BA29-829C-4D198566BE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6888" y="2102644"/>
            <a:ext cx="762000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104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A054F-FD38-78F0-1A56-8B19A834BF51}"/>
              </a:ext>
            </a:extLst>
          </p:cNvPr>
          <p:cNvSpPr>
            <a:spLocks noGrp="1"/>
          </p:cNvSpPr>
          <p:nvPr>
            <p:ph type="title"/>
          </p:nvPr>
        </p:nvSpPr>
        <p:spPr>
          <a:xfrm>
            <a:off x="646111" y="452718"/>
            <a:ext cx="10681531" cy="1400530"/>
          </a:xfrm>
        </p:spPr>
        <p:txBody>
          <a:bodyPr/>
          <a:lstStyle/>
          <a:p>
            <a:pPr algn="ctr"/>
            <a:r>
              <a:rPr lang="en-US" sz="2800" dirty="0">
                <a:effectLst/>
                <a:latin typeface="+mn-lt"/>
                <a:ea typeface="Calibri" panose="020F0502020204030204" pitchFamily="34" charset="0"/>
              </a:rPr>
              <a:t>In 1855 when repairs were made to the State House building, the original Revere and Adams time capsule was removed from the cornerstone, opened and additional items were added to the capsule.</a:t>
            </a:r>
            <a:endParaRPr lang="en-US" sz="2800" dirty="0">
              <a:latin typeface="+mn-lt"/>
            </a:endParaRPr>
          </a:p>
        </p:txBody>
      </p:sp>
      <p:pic>
        <p:nvPicPr>
          <p:cNvPr id="12290" name="Picture 2" descr="Sam Adams and Paul Revere's time capsule opened in Boston ...">
            <a:extLst>
              <a:ext uri="{FF2B5EF4-FFF2-40B4-BE49-F238E27FC236}">
                <a16:creationId xmlns:a16="http://schemas.microsoft.com/office/drawing/2014/main" id="{28BD7C1E-EF5B-853E-E4CD-9470955063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1815" y="2393276"/>
            <a:ext cx="6060432" cy="363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675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AA1F-0452-0390-CDD0-D7BC249BA355}"/>
              </a:ext>
            </a:extLst>
          </p:cNvPr>
          <p:cNvSpPr>
            <a:spLocks noGrp="1"/>
          </p:cNvSpPr>
          <p:nvPr>
            <p:ph type="title"/>
          </p:nvPr>
        </p:nvSpPr>
        <p:spPr/>
        <p:txBody>
          <a:bodyPr/>
          <a:lstStyle/>
          <a:p>
            <a:pPr marL="0" marR="0" algn="ctr">
              <a:lnSpc>
                <a:spcPct val="107000"/>
              </a:lnSpc>
              <a:spcBef>
                <a:spcPts val="0"/>
              </a:spcBef>
              <a:spcAft>
                <a:spcPts val="0"/>
              </a:spcAft>
            </a:pPr>
            <a:r>
              <a:rPr lang="en-US" sz="2800" kern="100" dirty="0">
                <a:effectLst/>
                <a:latin typeface="+mn-lt"/>
                <a:ea typeface="Calibri" panose="020F0502020204030204" pitchFamily="34" charset="0"/>
                <a:cs typeface="Times New Roman" panose="02020603050405020304" pitchFamily="18" charset="0"/>
              </a:rPr>
              <a:t>To better preserve its contents, it was resealed in a copper box no bigger than a cigar box and was re-encased until it was recovered and opened in 2014.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3316" name="Picture 4" descr="Paul Revere's time capsule unveiled in Boston - CSMonitor.com">
            <a:extLst>
              <a:ext uri="{FF2B5EF4-FFF2-40B4-BE49-F238E27FC236}">
                <a16:creationId xmlns:a16="http://schemas.microsoft.com/office/drawing/2014/main" id="{80962CAD-18E5-1FA2-C65F-357E2C8266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4813" y="2052638"/>
            <a:ext cx="6304149"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114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7083-73FB-1270-F4E5-2E22A9BBC446}"/>
              </a:ext>
            </a:extLst>
          </p:cNvPr>
          <p:cNvSpPr>
            <a:spLocks noGrp="1"/>
          </p:cNvSpPr>
          <p:nvPr>
            <p:ph type="title"/>
          </p:nvPr>
        </p:nvSpPr>
        <p:spPr>
          <a:xfrm>
            <a:off x="646111" y="452718"/>
            <a:ext cx="6259655" cy="843819"/>
          </a:xfrm>
        </p:spPr>
        <p:txBody>
          <a:bodyPr/>
          <a:lstStyle/>
          <a:p>
            <a:r>
              <a:rPr lang="en-US" sz="2800" dirty="0">
                <a:effectLst/>
                <a:latin typeface="+mn-lt"/>
                <a:ea typeface="Calibri" panose="020F0502020204030204" pitchFamily="34" charset="0"/>
              </a:rPr>
              <a:t>What was inside the time capsule? </a:t>
            </a:r>
            <a:endParaRPr lang="en-US" sz="2800" dirty="0">
              <a:latin typeface="+mn-lt"/>
            </a:endParaRPr>
          </a:p>
        </p:txBody>
      </p:sp>
      <p:pic>
        <p:nvPicPr>
          <p:cNvPr id="13314" name="Picture 2" descr="Time capsule in US that was buried by Paul Revere and Samuel Adams in 1795  is opened | Daily Mail Online">
            <a:extLst>
              <a:ext uri="{FF2B5EF4-FFF2-40B4-BE49-F238E27FC236}">
                <a16:creationId xmlns:a16="http://schemas.microsoft.com/office/drawing/2014/main" id="{04536C64-72FE-35C2-646C-E1024F5658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9906" y="1561720"/>
            <a:ext cx="6985614" cy="4195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4F48AA-838B-D094-8A1B-B3707B672544}"/>
              </a:ext>
            </a:extLst>
          </p:cNvPr>
          <p:cNvSpPr txBox="1"/>
          <p:nvPr/>
        </p:nvSpPr>
        <p:spPr>
          <a:xfrm>
            <a:off x="7915701" y="1296537"/>
            <a:ext cx="3488755" cy="4893647"/>
          </a:xfrm>
          <a:prstGeom prst="rect">
            <a:avLst/>
          </a:prstGeom>
          <a:noFill/>
        </p:spPr>
        <p:txBody>
          <a:bodyPr wrap="square">
            <a:spAutoFit/>
          </a:bodyPr>
          <a:lstStyle/>
          <a:p>
            <a:pPr marL="285750" indent="-285750">
              <a:buFont typeface="Wingdings" panose="05000000000000000000" pitchFamily="2" charset="2"/>
              <a:buChar char="§"/>
            </a:pPr>
            <a:r>
              <a:rPr lang="en-US" sz="2400" dirty="0">
                <a:effectLst/>
                <a:ea typeface="Calibri" panose="020F0502020204030204" pitchFamily="34" charset="0"/>
              </a:rPr>
              <a:t>Silver and copper coins dating from 1652 to 1855</a:t>
            </a:r>
          </a:p>
          <a:p>
            <a:endParaRPr lang="en-US" sz="2400" dirty="0">
              <a:effectLst/>
              <a:ea typeface="Calibri" panose="020F0502020204030204" pitchFamily="34" charset="0"/>
            </a:endParaRPr>
          </a:p>
          <a:p>
            <a:pPr marL="285750" indent="-285750">
              <a:buFont typeface="Wingdings" panose="05000000000000000000" pitchFamily="2" charset="2"/>
              <a:buChar char="§"/>
            </a:pPr>
            <a:r>
              <a:rPr lang="en-US" sz="2400" dirty="0">
                <a:effectLst/>
                <a:ea typeface="Calibri" panose="020F0502020204030204" pitchFamily="34" charset="0"/>
              </a:rPr>
              <a:t>Newspapers</a:t>
            </a:r>
          </a:p>
          <a:p>
            <a:endParaRPr lang="en-US" sz="2400" dirty="0">
              <a:effectLst/>
              <a:ea typeface="Calibri" panose="020F0502020204030204" pitchFamily="34" charset="0"/>
            </a:endParaRPr>
          </a:p>
          <a:p>
            <a:pPr marL="285750" indent="-285750">
              <a:buFont typeface="Wingdings" panose="05000000000000000000" pitchFamily="2" charset="2"/>
              <a:buChar char="§"/>
            </a:pPr>
            <a:r>
              <a:rPr lang="en-US" sz="2400" dirty="0">
                <a:ea typeface="Calibri" panose="020F0502020204030204" pitchFamily="34" charset="0"/>
              </a:rPr>
              <a:t>A </a:t>
            </a:r>
            <a:r>
              <a:rPr lang="en-US" sz="2400" dirty="0">
                <a:effectLst/>
                <a:ea typeface="Calibri" panose="020F0502020204030204" pitchFamily="34" charset="0"/>
              </a:rPr>
              <a:t>medal</a:t>
            </a:r>
            <a:r>
              <a:rPr lang="en-US" sz="2400" dirty="0">
                <a:ea typeface="Calibri" panose="020F0502020204030204" pitchFamily="34" charset="0"/>
              </a:rPr>
              <a:t> </a:t>
            </a:r>
            <a:r>
              <a:rPr lang="en-US" sz="2400" dirty="0">
                <a:effectLst/>
                <a:ea typeface="Calibri" panose="020F0502020204030204" pitchFamily="34" charset="0"/>
              </a:rPr>
              <a:t>depicting George Washington</a:t>
            </a:r>
          </a:p>
          <a:p>
            <a:endParaRPr lang="en-US" sz="2400" dirty="0">
              <a:effectLst/>
              <a:ea typeface="Calibri" panose="020F0502020204030204" pitchFamily="34" charset="0"/>
            </a:endParaRPr>
          </a:p>
          <a:p>
            <a:pPr marL="285750" indent="-285750">
              <a:buFont typeface="Wingdings" panose="05000000000000000000" pitchFamily="2" charset="2"/>
              <a:buChar char="§"/>
            </a:pPr>
            <a:r>
              <a:rPr lang="en-US" sz="2400" dirty="0">
                <a:effectLst/>
                <a:ea typeface="Calibri" panose="020F0502020204030204" pitchFamily="34" charset="0"/>
              </a:rPr>
              <a:t>A silver plaque believed to be engraved by Paul Revere. </a:t>
            </a:r>
            <a:endParaRPr lang="en-US" sz="2400" dirty="0"/>
          </a:p>
        </p:txBody>
      </p:sp>
    </p:spTree>
    <p:extLst>
      <p:ext uri="{BB962C8B-B14F-4D97-AF65-F5344CB8AC3E}">
        <p14:creationId xmlns:p14="http://schemas.microsoft.com/office/powerpoint/2010/main" val="2128385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32EB-AC38-8290-FB6D-6D6F6A926E37}"/>
              </a:ext>
            </a:extLst>
          </p:cNvPr>
          <p:cNvSpPr>
            <a:spLocks noGrp="1"/>
          </p:cNvSpPr>
          <p:nvPr>
            <p:ph type="title"/>
          </p:nvPr>
        </p:nvSpPr>
        <p:spPr>
          <a:xfrm>
            <a:off x="464024" y="261648"/>
            <a:ext cx="11027391" cy="1400530"/>
          </a:xfrm>
        </p:spPr>
        <p:txBody>
          <a:bodyPr/>
          <a:lstStyle/>
          <a:p>
            <a:pPr algn="ctr"/>
            <a:r>
              <a:rPr lang="en-US" sz="2800" kern="100" dirty="0">
                <a:effectLst/>
                <a:latin typeface="+mn-lt"/>
                <a:ea typeface="Calibri" panose="020F0502020204030204" pitchFamily="34" charset="0"/>
                <a:cs typeface="Times New Roman" panose="02020603050405020304" pitchFamily="18" charset="0"/>
              </a:rPr>
              <a:t>After being on display at the Boston’s Museum of Fine Arts for some time, the two-hundred-plus year-old capsule was reburied with some modern currency added for a future generation to discover and enjoy.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4338" name="Picture 2" descr="Centuries-Old Time Capsule Linked to Paul Revere, Samuel ...">
            <a:extLst>
              <a:ext uri="{FF2B5EF4-FFF2-40B4-BE49-F238E27FC236}">
                <a16:creationId xmlns:a16="http://schemas.microsoft.com/office/drawing/2014/main" id="{B3D8B236-8F78-3904-D4D5-CFE539C0B2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2204860"/>
            <a:ext cx="6096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6929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CA0E-D951-59FB-7B05-E4A046EFB063}"/>
              </a:ext>
            </a:extLst>
          </p:cNvPr>
          <p:cNvSpPr>
            <a:spLocks noGrp="1"/>
          </p:cNvSpPr>
          <p:nvPr>
            <p:ph type="title"/>
          </p:nvPr>
        </p:nvSpPr>
        <p:spPr/>
        <p:txBody>
          <a:bodyPr/>
          <a:lstStyle/>
          <a:p>
            <a:pPr algn="ctr"/>
            <a:r>
              <a:rPr lang="en-US" sz="2800" dirty="0">
                <a:effectLst/>
                <a:latin typeface="+mn-lt"/>
                <a:ea typeface="Calibri" panose="020F0502020204030204" pitchFamily="34" charset="0"/>
              </a:rPr>
              <a:t>A very special time capsule was launched into space by NASA to be carried on Voyager 1 and 2. </a:t>
            </a:r>
            <a:endParaRPr lang="en-US" sz="2800" dirty="0">
              <a:latin typeface="+mn-lt"/>
            </a:endParaRPr>
          </a:p>
        </p:txBody>
      </p:sp>
      <p:pic>
        <p:nvPicPr>
          <p:cNvPr id="16386" name="Picture 2">
            <a:extLst>
              <a:ext uri="{FF2B5EF4-FFF2-40B4-BE49-F238E27FC236}">
                <a16:creationId xmlns:a16="http://schemas.microsoft.com/office/drawing/2014/main" id="{FECC2B30-25EA-7B56-1BBF-BB980D3176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7352" y="2016779"/>
            <a:ext cx="5017295"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923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100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anim calcmode="lin" valueType="num">
                                      <p:cBhvr>
                                        <p:cTn id="8" dur="2000" fill="hold"/>
                                        <p:tgtEl>
                                          <p:spTgt spid="16386"/>
                                        </p:tgtEl>
                                        <p:attrNameLst>
                                          <p:attrName>ppt_w</p:attrName>
                                        </p:attrNameLst>
                                      </p:cBhvr>
                                      <p:tavLst>
                                        <p:tav tm="0" fmla="#ppt_w*sin(2.5*pi*$)">
                                          <p:val>
                                            <p:fltVal val="0"/>
                                          </p:val>
                                        </p:tav>
                                        <p:tav tm="100000">
                                          <p:val>
                                            <p:fltVal val="1"/>
                                          </p:val>
                                        </p:tav>
                                      </p:tavLst>
                                    </p:anim>
                                    <p:anim calcmode="lin" valueType="num">
                                      <p:cBhvr>
                                        <p:cTn id="9" dur="2000" fill="hold"/>
                                        <p:tgtEl>
                                          <p:spTgt spid="163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83F3-D81F-CB61-6896-D03EB996FED3}"/>
              </a:ext>
            </a:extLst>
          </p:cNvPr>
          <p:cNvSpPr>
            <a:spLocks noGrp="1"/>
          </p:cNvSpPr>
          <p:nvPr>
            <p:ph type="title"/>
          </p:nvPr>
        </p:nvSpPr>
        <p:spPr/>
        <p:txBody>
          <a:bodyPr/>
          <a:lstStyle/>
          <a:p>
            <a:pPr algn="ctr"/>
            <a:r>
              <a:rPr lang="en-US" sz="2800" kern="100" dirty="0">
                <a:effectLst/>
                <a:latin typeface="+mn-lt"/>
                <a:ea typeface="Calibri" panose="020F0502020204030204" pitchFamily="34" charset="0"/>
                <a:cs typeface="Times New Roman" panose="02020603050405020304" pitchFamily="18" charset="0"/>
              </a:rPr>
              <a:t>The message in the capsule used a 12-inch gold-plated copper disk containing sounds and images to showcase the diversity of life and culture on Earth.</a:t>
            </a:r>
            <a:br>
              <a:rPr lang="en-US" sz="2800" kern="100" dirty="0">
                <a:effectLst/>
                <a:latin typeface="+mn-lt"/>
                <a:ea typeface="Calibri" panose="020F0502020204030204" pitchFamily="34" charset="0"/>
                <a:cs typeface="Times New Roman" panose="02020603050405020304" pitchFamily="18" charset="0"/>
              </a:rPr>
            </a:br>
            <a:endParaRPr lang="en-US" sz="2800" dirty="0">
              <a:latin typeface="+mn-lt"/>
            </a:endParaRPr>
          </a:p>
        </p:txBody>
      </p:sp>
      <p:pic>
        <p:nvPicPr>
          <p:cNvPr id="17410" name="Picture 2" descr="A round golden cover features illustrations intended to educate potential extra terrestrial about Earth and its people.">
            <a:extLst>
              <a:ext uri="{FF2B5EF4-FFF2-40B4-BE49-F238E27FC236}">
                <a16:creationId xmlns:a16="http://schemas.microsoft.com/office/drawing/2014/main" id="{CC99AF6C-4B92-D183-003F-85A4B7A7A6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9007" y="2052638"/>
            <a:ext cx="419576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660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CA79-07A2-F112-6C6C-D0C3EFFF3873}"/>
              </a:ext>
            </a:extLst>
          </p:cNvPr>
          <p:cNvSpPr>
            <a:spLocks noGrp="1"/>
          </p:cNvSpPr>
          <p:nvPr>
            <p:ph type="title"/>
          </p:nvPr>
        </p:nvSpPr>
        <p:spPr>
          <a:xfrm>
            <a:off x="573206" y="452718"/>
            <a:ext cx="10290411" cy="967075"/>
          </a:xfrm>
        </p:spPr>
        <p:txBody>
          <a:bodyPr/>
          <a:lstStyle/>
          <a:p>
            <a:r>
              <a:rPr lang="en-US" sz="2800" dirty="0">
                <a:effectLst/>
                <a:latin typeface="+mn-lt"/>
                <a:ea typeface="Calibri" panose="020F0502020204030204" pitchFamily="34" charset="0"/>
              </a:rPr>
              <a:t>Carl Sagan (American astronomer and science writer), who played an integral part in the project noted, </a:t>
            </a:r>
            <a:endParaRPr lang="en-US" sz="2800" dirty="0">
              <a:latin typeface="+mn-lt"/>
            </a:endParaRPr>
          </a:p>
        </p:txBody>
      </p:sp>
      <p:pic>
        <p:nvPicPr>
          <p:cNvPr id="18434" name="Picture 2" descr="Carl Sagan, the Defender of Critical Thinking - OpenMind">
            <a:extLst>
              <a:ext uri="{FF2B5EF4-FFF2-40B4-BE49-F238E27FC236}">
                <a16:creationId xmlns:a16="http://schemas.microsoft.com/office/drawing/2014/main" id="{9C20DA39-1D52-FD44-F4F4-E7880CA2CC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9737" y="1419793"/>
            <a:ext cx="4669642" cy="278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136920F-CAEE-808E-70ED-752EE857493A}"/>
              </a:ext>
            </a:extLst>
          </p:cNvPr>
          <p:cNvSpPr txBox="1"/>
          <p:nvPr/>
        </p:nvSpPr>
        <p:spPr>
          <a:xfrm>
            <a:off x="846161" y="4257274"/>
            <a:ext cx="10863618" cy="2361865"/>
          </a:xfrm>
          <a:prstGeom prst="rect">
            <a:avLst/>
          </a:prstGeom>
          <a:noFill/>
        </p:spPr>
        <p:txBody>
          <a:bodyPr wrap="square">
            <a:spAutoFit/>
          </a:bodyPr>
          <a:lstStyle/>
          <a:p>
            <a:pPr marL="0" marR="0" algn="ctr">
              <a:lnSpc>
                <a:spcPct val="107000"/>
              </a:lnSpc>
              <a:spcBef>
                <a:spcPts val="0"/>
              </a:spcBef>
              <a:spcAft>
                <a:spcPts val="0"/>
              </a:spcAft>
            </a:pPr>
            <a:r>
              <a:rPr lang="en-US" sz="2800" kern="100" dirty="0">
                <a:effectLst/>
                <a:ea typeface="Calibri" panose="020F0502020204030204" pitchFamily="34" charset="0"/>
                <a:cs typeface="Times New Roman" panose="02020603050405020304" pitchFamily="18" charset="0"/>
              </a:rPr>
              <a:t> “The spacecraft will be encountered and the record played only if there are advanced spacefaring civilizations in interstellar space.  But the launching of this bottle into the cosmic ocean says something very hopeful about </a:t>
            </a:r>
          </a:p>
          <a:p>
            <a:pPr marL="0" marR="0" algn="ctr">
              <a:lnSpc>
                <a:spcPct val="107000"/>
              </a:lnSpc>
              <a:spcBef>
                <a:spcPts val="0"/>
              </a:spcBef>
              <a:spcAft>
                <a:spcPts val="0"/>
              </a:spcAft>
            </a:pPr>
            <a:r>
              <a:rPr lang="en-US" sz="2800" kern="100" dirty="0">
                <a:effectLst/>
                <a:ea typeface="Calibri" panose="020F0502020204030204" pitchFamily="34" charset="0"/>
                <a:cs typeface="Times New Roman" panose="02020603050405020304" pitchFamily="18" charset="0"/>
              </a:rPr>
              <a:t>life on this planet.”</a:t>
            </a:r>
          </a:p>
        </p:txBody>
      </p:sp>
    </p:spTree>
    <p:extLst>
      <p:ext uri="{BB962C8B-B14F-4D97-AF65-F5344CB8AC3E}">
        <p14:creationId xmlns:p14="http://schemas.microsoft.com/office/powerpoint/2010/main" val="26791134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6FEAA-3C3C-17BE-DF9E-589D0C695E27}"/>
              </a:ext>
            </a:extLst>
          </p:cNvPr>
          <p:cNvSpPr>
            <a:spLocks noGrp="1"/>
          </p:cNvSpPr>
          <p:nvPr>
            <p:ph type="title"/>
          </p:nvPr>
        </p:nvSpPr>
        <p:spPr>
          <a:xfrm>
            <a:off x="185716" y="384478"/>
            <a:ext cx="10781731" cy="1871057"/>
          </a:xfrm>
        </p:spPr>
        <p:txBody>
          <a:bodyPr/>
          <a:lstStyle/>
          <a:p>
            <a:pPr algn="ctr"/>
            <a:r>
              <a:rPr lang="en-US" sz="3600" dirty="0">
                <a:latin typeface="+mn-lt"/>
                <a:ea typeface="Calibri" panose="020F0502020204030204" pitchFamily="34" charset="0"/>
              </a:rPr>
              <a:t>O</a:t>
            </a:r>
            <a:r>
              <a:rPr lang="en-US" sz="3600" dirty="0">
                <a:effectLst/>
                <a:latin typeface="+mn-lt"/>
                <a:ea typeface="Calibri" panose="020F0502020204030204" pitchFamily="34" charset="0"/>
              </a:rPr>
              <a:t>n May 4, 1959, a 190-pound steel tube time capsule was buried in the sidewalk by the </a:t>
            </a:r>
            <a:br>
              <a:rPr lang="en-US" sz="3600" dirty="0">
                <a:effectLst/>
                <a:latin typeface="+mn-lt"/>
                <a:ea typeface="Calibri" panose="020F0502020204030204" pitchFamily="34" charset="0"/>
              </a:rPr>
            </a:br>
            <a:r>
              <a:rPr lang="en-US" sz="3600" dirty="0">
                <a:effectLst/>
                <a:latin typeface="+mn-lt"/>
                <a:ea typeface="Calibri" panose="020F0502020204030204" pitchFamily="34" charset="0"/>
              </a:rPr>
              <a:t>Pershing Auditorium.</a:t>
            </a:r>
            <a:endParaRPr lang="en-US" sz="3600" dirty="0">
              <a:latin typeface="+mn-lt"/>
            </a:endParaRPr>
          </a:p>
        </p:txBody>
      </p:sp>
      <p:pic>
        <p:nvPicPr>
          <p:cNvPr id="1026" name="Picture 2" descr="Remembering Pershing Auditorium / Center Lincoln, NE">
            <a:extLst>
              <a:ext uri="{FF2B5EF4-FFF2-40B4-BE49-F238E27FC236}">
                <a16:creationId xmlns:a16="http://schemas.microsoft.com/office/drawing/2014/main" id="{864D5E95-EEFA-9EC2-86F9-55D852C2F6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7540" y="2255536"/>
            <a:ext cx="6974005" cy="429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35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C458-1D69-ED31-0241-92D3786A3B84}"/>
              </a:ext>
            </a:extLst>
          </p:cNvPr>
          <p:cNvSpPr>
            <a:spLocks noGrp="1"/>
          </p:cNvSpPr>
          <p:nvPr>
            <p:ph type="title"/>
          </p:nvPr>
        </p:nvSpPr>
        <p:spPr/>
        <p:txBody>
          <a:bodyPr/>
          <a:lstStyle/>
          <a:p>
            <a:pPr algn="ctr"/>
            <a:r>
              <a:rPr lang="en-US" sz="2800" dirty="0">
                <a:effectLst/>
                <a:latin typeface="+mn-lt"/>
                <a:ea typeface="Calibri" panose="020F0502020204030204" pitchFamily="34" charset="0"/>
              </a:rPr>
              <a:t>Back on Earth, the largest time capsule in the word on record in the 1977 Guinness Book of World Records can be found buried in Seward, Nebraska! </a:t>
            </a:r>
            <a:endParaRPr lang="en-US" sz="2800" dirty="0">
              <a:latin typeface="+mn-lt"/>
            </a:endParaRPr>
          </a:p>
        </p:txBody>
      </p:sp>
      <p:pic>
        <p:nvPicPr>
          <p:cNvPr id="19458" name="Picture 2" descr="World's Largest Time Capsule, Seward, Nebraska">
            <a:extLst>
              <a:ext uri="{FF2B5EF4-FFF2-40B4-BE49-F238E27FC236}">
                <a16:creationId xmlns:a16="http://schemas.microsoft.com/office/drawing/2014/main" id="{92922166-4311-46B2-114C-AE98BF9586C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511"/>
          <a:stretch/>
        </p:blipFill>
        <p:spPr bwMode="auto">
          <a:xfrm>
            <a:off x="2584718" y="1853248"/>
            <a:ext cx="6086277" cy="455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030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9458"/>
                                        </p:tgtEl>
                                        <p:attrNameLst>
                                          <p:attrName>style.visibility</p:attrName>
                                        </p:attrNameLst>
                                      </p:cBhvr>
                                      <p:to>
                                        <p:strVal val="visible"/>
                                      </p:to>
                                    </p:set>
                                    <p:animEffect transition="in" filter="circle(in)">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09F7-CBB0-A160-A65E-D315EDBC5A79}"/>
              </a:ext>
            </a:extLst>
          </p:cNvPr>
          <p:cNvSpPr>
            <a:spLocks noGrp="1"/>
          </p:cNvSpPr>
          <p:nvPr>
            <p:ph type="title"/>
          </p:nvPr>
        </p:nvSpPr>
        <p:spPr>
          <a:xfrm>
            <a:off x="384479" y="288945"/>
            <a:ext cx="10642912" cy="1400530"/>
          </a:xfrm>
        </p:spPr>
        <p:txBody>
          <a:bodyPr/>
          <a:lstStyle/>
          <a:p>
            <a:pPr algn="ctr"/>
            <a:r>
              <a:rPr lang="en-US" sz="2800" dirty="0">
                <a:effectLst/>
                <a:latin typeface="+mn-lt"/>
                <a:ea typeface="Calibri" panose="020F0502020204030204" pitchFamily="34" charset="0"/>
              </a:rPr>
              <a:t>With his grandkids in mind, store owner Harold Davisson had a 45-ton vault buried under a mound of dirt in front of his furniture store. He wanted his grandchildren to know what his life was like in 1975. </a:t>
            </a:r>
            <a:endParaRPr lang="en-US" sz="2800" dirty="0">
              <a:latin typeface="+mn-lt"/>
            </a:endParaRPr>
          </a:p>
        </p:txBody>
      </p:sp>
      <p:pic>
        <p:nvPicPr>
          <p:cNvPr id="20482" name="Picture 2" descr="Photo">
            <a:extLst>
              <a:ext uri="{FF2B5EF4-FFF2-40B4-BE49-F238E27FC236}">
                <a16:creationId xmlns:a16="http://schemas.microsoft.com/office/drawing/2014/main" id="{107E5F95-9874-051E-6922-EF8B345873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8958" y="2402006"/>
            <a:ext cx="2735252" cy="36470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7461F8-F060-09D2-7D0C-CE027434591E}"/>
              </a:ext>
            </a:extLst>
          </p:cNvPr>
          <p:cNvSpPr txBox="1"/>
          <p:nvPr/>
        </p:nvSpPr>
        <p:spPr>
          <a:xfrm>
            <a:off x="4490113" y="2963923"/>
            <a:ext cx="6537278" cy="2246769"/>
          </a:xfrm>
          <a:prstGeom prst="rect">
            <a:avLst/>
          </a:prstGeom>
          <a:noFill/>
        </p:spPr>
        <p:txBody>
          <a:bodyPr wrap="square">
            <a:spAutoFit/>
          </a:bodyPr>
          <a:lstStyle/>
          <a:p>
            <a:pPr algn="ctr"/>
            <a:r>
              <a:rPr lang="en-US" sz="2800" dirty="0">
                <a:effectLst/>
                <a:ea typeface="Calibri" panose="020F0502020204030204" pitchFamily="34" charset="0"/>
              </a:rPr>
              <a:t>Harold entombed some 5,000 items, including two cars, telephone books, packages and gifts from local citizens, statuary, clothing, and trinkets from the disco era. </a:t>
            </a:r>
            <a:endParaRPr lang="en-US" sz="2800" dirty="0"/>
          </a:p>
        </p:txBody>
      </p:sp>
    </p:spTree>
    <p:extLst>
      <p:ext uri="{BB962C8B-B14F-4D97-AF65-F5344CB8AC3E}">
        <p14:creationId xmlns:p14="http://schemas.microsoft.com/office/powerpoint/2010/main" val="11762251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20482"/>
                                        </p:tgtEl>
                                        <p:attrNameLst>
                                          <p:attrName>style.visibility</p:attrName>
                                        </p:attrNameLst>
                                      </p:cBhvr>
                                      <p:to>
                                        <p:strVal val="visible"/>
                                      </p:to>
                                    </p:set>
                                    <p:animEffect transition="in" filter="circle(in)">
                                      <p:cBhvr>
                                        <p:cTn id="7" dur="2000"/>
                                        <p:tgtEl>
                                          <p:spTgt spid="20482"/>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2EF8-7B6D-CA6E-1AE1-CFCCA681B71F}"/>
              </a:ext>
            </a:extLst>
          </p:cNvPr>
          <p:cNvSpPr>
            <a:spLocks noGrp="1"/>
          </p:cNvSpPr>
          <p:nvPr>
            <p:ph type="title"/>
          </p:nvPr>
        </p:nvSpPr>
        <p:spPr/>
        <p:txBody>
          <a:bodyPr/>
          <a:lstStyle/>
          <a:p>
            <a:pPr marL="0" marR="0" algn="ctr">
              <a:lnSpc>
                <a:spcPct val="107000"/>
              </a:lnSpc>
              <a:spcBef>
                <a:spcPts val="0"/>
              </a:spcBef>
              <a:spcAft>
                <a:spcPts val="0"/>
              </a:spcAft>
            </a:pPr>
            <a:r>
              <a:rPr lang="en-US" sz="2800" kern="100" dirty="0">
                <a:effectLst/>
                <a:latin typeface="+mn-lt"/>
                <a:ea typeface="Calibri" panose="020F0502020204030204" pitchFamily="34" charset="0"/>
                <a:cs typeface="Times New Roman" panose="02020603050405020304" pitchFamily="18" charset="0"/>
              </a:rPr>
              <a:t> </a:t>
            </a:r>
            <a:br>
              <a:rPr lang="en-US" sz="2800" kern="100" dirty="0">
                <a:effectLst/>
                <a:latin typeface="+mn-lt"/>
                <a:ea typeface="Calibri" panose="020F0502020204030204" pitchFamily="34" charset="0"/>
                <a:cs typeface="Times New Roman" panose="02020603050405020304" pitchFamily="18" charset="0"/>
              </a:rPr>
            </a:br>
            <a:r>
              <a:rPr lang="en-US" sz="2800" dirty="0">
                <a:effectLst/>
                <a:latin typeface="+mn-lt"/>
                <a:ea typeface="Calibri" panose="020F0502020204030204" pitchFamily="34" charset="0"/>
              </a:rPr>
              <a:t>So, for centuries, people have been using time capsules to send messages to future generations. </a:t>
            </a:r>
            <a:endParaRPr lang="en-US" sz="2800" dirty="0">
              <a:latin typeface="+mn-lt"/>
            </a:endParaRPr>
          </a:p>
        </p:txBody>
      </p:sp>
      <p:pic>
        <p:nvPicPr>
          <p:cNvPr id="21510" name="Picture 6" descr="Relic from last century | MIT News | Massachusetts Institute of Technology">
            <a:extLst>
              <a:ext uri="{FF2B5EF4-FFF2-40B4-BE49-F238E27FC236}">
                <a16:creationId xmlns:a16="http://schemas.microsoft.com/office/drawing/2014/main" id="{035BEAB9-E21F-36C1-1E39-29D35A04A4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1149" y="2052638"/>
            <a:ext cx="6291478"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2849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21510"/>
                                        </p:tgtEl>
                                        <p:attrNameLst>
                                          <p:attrName>style.visibility</p:attrName>
                                        </p:attrNameLst>
                                      </p:cBhvr>
                                      <p:to>
                                        <p:strVal val="visible"/>
                                      </p:to>
                                    </p:set>
                                    <p:animEffect transition="in" filter="circle(in)">
                                      <p:cBhvr>
                                        <p:cTn id="7"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E09D00-4E12-22E4-F14F-C74B3395E0D2}"/>
              </a:ext>
            </a:extLst>
          </p:cNvPr>
          <p:cNvSpPr>
            <a:spLocks noGrp="1"/>
          </p:cNvSpPr>
          <p:nvPr>
            <p:ph type="title"/>
          </p:nvPr>
        </p:nvSpPr>
        <p:spPr>
          <a:xfrm>
            <a:off x="878123" y="1004373"/>
            <a:ext cx="7829149" cy="1400530"/>
          </a:xfrm>
        </p:spPr>
        <p:txBody>
          <a:bodyPr/>
          <a:lstStyle/>
          <a:p>
            <a:pPr algn="ctr"/>
            <a:r>
              <a:rPr lang="en-US" sz="3200" dirty="0">
                <a:effectLst/>
                <a:latin typeface="+mn-lt"/>
                <a:ea typeface="Calibri" panose="020F0502020204030204" pitchFamily="34" charset="0"/>
              </a:rPr>
              <a:t>Those who open these “treasures” find everything under the sun:</a:t>
            </a:r>
            <a:endParaRPr lang="en-US" sz="3200" dirty="0">
              <a:latin typeface="+mn-lt"/>
            </a:endParaRPr>
          </a:p>
        </p:txBody>
      </p:sp>
      <p:sp>
        <p:nvSpPr>
          <p:cNvPr id="5" name="Content Placeholder 4">
            <a:extLst>
              <a:ext uri="{FF2B5EF4-FFF2-40B4-BE49-F238E27FC236}">
                <a16:creationId xmlns:a16="http://schemas.microsoft.com/office/drawing/2014/main" id="{A9572497-E195-C7AC-2879-4B30D18F1C32}"/>
              </a:ext>
            </a:extLst>
          </p:cNvPr>
          <p:cNvSpPr>
            <a:spLocks noGrp="1"/>
          </p:cNvSpPr>
          <p:nvPr>
            <p:ph idx="1"/>
          </p:nvPr>
        </p:nvSpPr>
        <p:spPr>
          <a:xfrm>
            <a:off x="1107213" y="3195885"/>
            <a:ext cx="8946541" cy="3014950"/>
          </a:xfrm>
        </p:spPr>
        <p:txBody>
          <a:bodyPr>
            <a:noAutofit/>
          </a:bodyPr>
          <a:lstStyle/>
          <a:p>
            <a:pPr marL="0" indent="0" algn="ctr">
              <a:buNone/>
            </a:pPr>
            <a:r>
              <a:rPr lang="en-US" sz="2800" dirty="0">
                <a:effectLst/>
                <a:latin typeface="+mn-lt"/>
                <a:ea typeface="Calibri" panose="020F0502020204030204" pitchFamily="34" charset="0"/>
              </a:rPr>
              <a:t>newspapers, clippings, letters, postcards, recipes, keepsakes, toys, packaging from a favorite snack, videos, documents, coins, artifacts, family photos, advertisements, autographs, blueprints, receipts, brochures, team jerseys, ticket stubs, postage stamps, movie reviews, essays, diaries, family trees</a:t>
            </a:r>
            <a:endParaRPr lang="en-US" sz="2800" dirty="0">
              <a:latin typeface="+mn-lt"/>
            </a:endParaRPr>
          </a:p>
        </p:txBody>
      </p:sp>
      <p:pic>
        <p:nvPicPr>
          <p:cNvPr id="22530" name="Picture 2" descr="Sun Cartoon Images – Browse 617,743 Stock Photos, Vectors ...">
            <a:extLst>
              <a:ext uri="{FF2B5EF4-FFF2-40B4-BE49-F238E27FC236}">
                <a16:creationId xmlns:a16="http://schemas.microsoft.com/office/drawing/2014/main" id="{E11AD1D2-D06E-F0EC-43BE-A9D7120E0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787" y="136478"/>
            <a:ext cx="2877972" cy="287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919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80">
                                          <p:stCondLst>
                                            <p:cond delay="0"/>
                                          </p:stCondLst>
                                        </p:cTn>
                                        <p:tgtEl>
                                          <p:spTgt spid="22530"/>
                                        </p:tgtEl>
                                      </p:cBhvr>
                                    </p:animEffect>
                                    <p:anim calcmode="lin" valueType="num">
                                      <p:cBhvr>
                                        <p:cTn id="8" dur="1822" tmFilter="0,0; 0.14,0.36; 0.43,0.73; 0.71,0.91; 1.0,1.0">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30"/>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30"/>
                                        </p:tgtEl>
                                      </p:cBhvr>
                                      <p:to x="100000" y="60000"/>
                                    </p:animScale>
                                    <p:animScale>
                                      <p:cBhvr>
                                        <p:cTn id="14" dur="166" decel="50000">
                                          <p:stCondLst>
                                            <p:cond delay="676"/>
                                          </p:stCondLst>
                                        </p:cTn>
                                        <p:tgtEl>
                                          <p:spTgt spid="22530"/>
                                        </p:tgtEl>
                                      </p:cBhvr>
                                      <p:to x="100000" y="100000"/>
                                    </p:animScale>
                                    <p:animScale>
                                      <p:cBhvr>
                                        <p:cTn id="15" dur="26">
                                          <p:stCondLst>
                                            <p:cond delay="1312"/>
                                          </p:stCondLst>
                                        </p:cTn>
                                        <p:tgtEl>
                                          <p:spTgt spid="22530"/>
                                        </p:tgtEl>
                                      </p:cBhvr>
                                      <p:to x="100000" y="80000"/>
                                    </p:animScale>
                                    <p:animScale>
                                      <p:cBhvr>
                                        <p:cTn id="16" dur="166" decel="50000">
                                          <p:stCondLst>
                                            <p:cond delay="1338"/>
                                          </p:stCondLst>
                                        </p:cTn>
                                        <p:tgtEl>
                                          <p:spTgt spid="22530"/>
                                        </p:tgtEl>
                                      </p:cBhvr>
                                      <p:to x="100000" y="100000"/>
                                    </p:animScale>
                                    <p:animScale>
                                      <p:cBhvr>
                                        <p:cTn id="17" dur="26">
                                          <p:stCondLst>
                                            <p:cond delay="1642"/>
                                          </p:stCondLst>
                                        </p:cTn>
                                        <p:tgtEl>
                                          <p:spTgt spid="22530"/>
                                        </p:tgtEl>
                                      </p:cBhvr>
                                      <p:to x="100000" y="90000"/>
                                    </p:animScale>
                                    <p:animScale>
                                      <p:cBhvr>
                                        <p:cTn id="18" dur="166" decel="50000">
                                          <p:stCondLst>
                                            <p:cond delay="1668"/>
                                          </p:stCondLst>
                                        </p:cTn>
                                        <p:tgtEl>
                                          <p:spTgt spid="22530"/>
                                        </p:tgtEl>
                                      </p:cBhvr>
                                      <p:to x="100000" y="100000"/>
                                    </p:animScale>
                                    <p:animScale>
                                      <p:cBhvr>
                                        <p:cTn id="19" dur="26">
                                          <p:stCondLst>
                                            <p:cond delay="1808"/>
                                          </p:stCondLst>
                                        </p:cTn>
                                        <p:tgtEl>
                                          <p:spTgt spid="22530"/>
                                        </p:tgtEl>
                                      </p:cBhvr>
                                      <p:to x="100000" y="95000"/>
                                    </p:animScale>
                                    <p:animScale>
                                      <p:cBhvr>
                                        <p:cTn id="20" dur="166" decel="50000">
                                          <p:stCondLst>
                                            <p:cond delay="1834"/>
                                          </p:stCondLst>
                                        </p:cTn>
                                        <p:tgtEl>
                                          <p:spTgt spid="22530"/>
                                        </p:tgtEl>
                                      </p:cBhvr>
                                      <p:to x="100000" y="100000"/>
                                    </p:animScale>
                                  </p:childTnLst>
                                </p:cTn>
                              </p:par>
                            </p:childTnLst>
                          </p:cTn>
                        </p:par>
                        <p:par>
                          <p:cTn id="21" fill="hold">
                            <p:stCondLst>
                              <p:cond delay="3000"/>
                            </p:stCondLst>
                            <p:childTnLst>
                              <p:par>
                                <p:cTn id="22" presetID="42" presetClass="entr" presetSubtype="0" fill="hold" grpId="0" nodeType="afterEffect">
                                  <p:stCondLst>
                                    <p:cond delay="100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EBEC-5D85-E307-23F9-AAD7C22C4802}"/>
              </a:ext>
            </a:extLst>
          </p:cNvPr>
          <p:cNvSpPr>
            <a:spLocks noGrp="1"/>
          </p:cNvSpPr>
          <p:nvPr>
            <p:ph type="title"/>
          </p:nvPr>
        </p:nvSpPr>
        <p:spPr/>
        <p:txBody>
          <a:bodyPr/>
          <a:lstStyle/>
          <a:p>
            <a:pPr marL="0" marR="0" algn="ctr">
              <a:lnSpc>
                <a:spcPct val="107000"/>
              </a:lnSpc>
              <a:spcBef>
                <a:spcPts val="0"/>
              </a:spcBef>
              <a:spcAft>
                <a:spcPts val="0"/>
              </a:spcAft>
            </a:pPr>
            <a:r>
              <a:rPr lang="en-US" sz="2800" kern="100" dirty="0">
                <a:latin typeface="+mn-lt"/>
                <a:ea typeface="Calibri" panose="020F0502020204030204" pitchFamily="34" charset="0"/>
                <a:cs typeface="Times New Roman" panose="02020603050405020304" pitchFamily="18" charset="0"/>
              </a:rPr>
              <a:t>A</a:t>
            </a:r>
            <a:r>
              <a:rPr lang="en-US" sz="2800" kern="100" dirty="0">
                <a:effectLst/>
                <a:latin typeface="+mn-lt"/>
                <a:ea typeface="Calibri" panose="020F0502020204030204" pitchFamily="34" charset="0"/>
                <a:cs typeface="Times New Roman" panose="02020603050405020304" pitchFamily="18" charset="0"/>
              </a:rPr>
              <a:t>ll are useful in giving us a unique view into the past as we continue on into the future!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23554" name="Picture 2" descr="63,500+ Living In The Past Stock Photos, Pictures &amp; Royalty ...">
            <a:extLst>
              <a:ext uri="{FF2B5EF4-FFF2-40B4-BE49-F238E27FC236}">
                <a16:creationId xmlns:a16="http://schemas.microsoft.com/office/drawing/2014/main" id="{E53224C6-D66F-54D2-C1B0-339FFF2D83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2553" y="1853248"/>
            <a:ext cx="6906894" cy="460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574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ED6A-1546-7CE8-26A8-DC0C60511506}"/>
              </a:ext>
            </a:extLst>
          </p:cNvPr>
          <p:cNvSpPr>
            <a:spLocks noGrp="1"/>
          </p:cNvSpPr>
          <p:nvPr>
            <p:ph type="title"/>
          </p:nvPr>
        </p:nvSpPr>
        <p:spPr/>
        <p:txBody>
          <a:bodyPr/>
          <a:lstStyle/>
          <a:p>
            <a:pPr algn="ctr"/>
            <a:r>
              <a:rPr lang="en-US" sz="2800" kern="100" dirty="0">
                <a:effectLst/>
                <a:latin typeface="+mn-lt"/>
                <a:ea typeface="Calibri" panose="020F0502020204030204" pitchFamily="34" charset="0"/>
                <a:cs typeface="Times New Roman" panose="02020603050405020304" pitchFamily="18" charset="0"/>
              </a:rPr>
              <a:t>The goal was for the time capsule to remain encased until 2059 when it would be opened 100 years later to celebrate Lincoln’s Bi-centennial.</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2050" name="Picture 2" descr="64-year-old time capsule extracted from Lincoln's shuttered ...">
            <a:extLst>
              <a:ext uri="{FF2B5EF4-FFF2-40B4-BE49-F238E27FC236}">
                <a16:creationId xmlns:a16="http://schemas.microsoft.com/office/drawing/2014/main" id="{AE1D8309-178C-60D9-6F12-2F5435E771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0066" y="2052638"/>
            <a:ext cx="6293643"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2791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3204-88E2-FB20-DAC6-F4A12D440194}"/>
              </a:ext>
            </a:extLst>
          </p:cNvPr>
          <p:cNvSpPr>
            <a:spLocks noGrp="1"/>
          </p:cNvSpPr>
          <p:nvPr>
            <p:ph type="title"/>
          </p:nvPr>
        </p:nvSpPr>
        <p:spPr/>
        <p:txBody>
          <a:bodyPr/>
          <a:lstStyle/>
          <a:p>
            <a:pPr algn="ctr"/>
            <a:r>
              <a:rPr lang="en-US" sz="2800" dirty="0">
                <a:effectLst/>
                <a:latin typeface="+mn-lt"/>
                <a:ea typeface="Calibri" panose="020F0502020204030204" pitchFamily="34" charset="0"/>
              </a:rPr>
              <a:t>In 2023 when Pershing Auditorium was slated for demolition, the time capsule was removed 36 years ahead of schedule and opened. </a:t>
            </a:r>
            <a:endParaRPr lang="en-US" sz="2800" dirty="0">
              <a:latin typeface="+mn-lt"/>
            </a:endParaRPr>
          </a:p>
        </p:txBody>
      </p:sp>
      <p:pic>
        <p:nvPicPr>
          <p:cNvPr id="3074" name="Picture 2" descr="Pershing Auditorium time capsule, 4.18">
            <a:extLst>
              <a:ext uri="{FF2B5EF4-FFF2-40B4-BE49-F238E27FC236}">
                <a16:creationId xmlns:a16="http://schemas.microsoft.com/office/drawing/2014/main" id="{15F773AE-1EC6-FF10-5005-FF44E29DE7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3839" y="2011695"/>
            <a:ext cx="6293643"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752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A2D9-0D1E-340E-A83E-4D470B15FC1C}"/>
              </a:ext>
            </a:extLst>
          </p:cNvPr>
          <p:cNvSpPr>
            <a:spLocks noGrp="1"/>
          </p:cNvSpPr>
          <p:nvPr>
            <p:ph type="title"/>
          </p:nvPr>
        </p:nvSpPr>
        <p:spPr/>
        <p:txBody>
          <a:bodyPr/>
          <a:lstStyle/>
          <a:p>
            <a:pPr algn="ctr"/>
            <a:r>
              <a:rPr lang="en-US" sz="2800" kern="100" dirty="0">
                <a:effectLst/>
                <a:latin typeface="+mn-lt"/>
                <a:ea typeface="Calibri" panose="020F0502020204030204" pitchFamily="34" charset="0"/>
                <a:cs typeface="Times New Roman" panose="02020603050405020304" pitchFamily="18" charset="0"/>
              </a:rPr>
              <a:t>Inside was a letter from Bennet Martin (Mayor of Lincoln from 1956-1959) who wrote directly to those in the future who would open the capsule.</a:t>
            </a:r>
            <a:endParaRPr lang="en-US" sz="2800" dirty="0">
              <a:latin typeface="+mn-lt"/>
            </a:endParaRPr>
          </a:p>
        </p:txBody>
      </p:sp>
      <p:pic>
        <p:nvPicPr>
          <p:cNvPr id="4" name="Content Placeholder 3">
            <a:extLst>
              <a:ext uri="{FF2B5EF4-FFF2-40B4-BE49-F238E27FC236}">
                <a16:creationId xmlns:a16="http://schemas.microsoft.com/office/drawing/2014/main" id="{4F262398-B168-77EA-C092-8CC6ABAFA709}"/>
              </a:ext>
            </a:extLst>
          </p:cNvPr>
          <p:cNvPicPr>
            <a:picLocks noGrp="1" noChangeAspect="1"/>
          </p:cNvPicPr>
          <p:nvPr>
            <p:ph idx="1"/>
          </p:nvPr>
        </p:nvPicPr>
        <p:blipFill>
          <a:blip r:embed="rId2"/>
          <a:stretch>
            <a:fillRect/>
          </a:stretch>
        </p:blipFill>
        <p:spPr>
          <a:xfrm>
            <a:off x="646111" y="2187698"/>
            <a:ext cx="6293643" cy="4195762"/>
          </a:xfrm>
          <a:prstGeom prst="rect">
            <a:avLst/>
          </a:prstGeom>
        </p:spPr>
      </p:pic>
      <p:sp>
        <p:nvSpPr>
          <p:cNvPr id="6" name="TextBox 5">
            <a:extLst>
              <a:ext uri="{FF2B5EF4-FFF2-40B4-BE49-F238E27FC236}">
                <a16:creationId xmlns:a16="http://schemas.microsoft.com/office/drawing/2014/main" id="{64B7D365-2129-ED97-40C4-58E027EF66B5}"/>
              </a:ext>
            </a:extLst>
          </p:cNvPr>
          <p:cNvSpPr txBox="1"/>
          <p:nvPr/>
        </p:nvSpPr>
        <p:spPr>
          <a:xfrm>
            <a:off x="7356143" y="2157820"/>
            <a:ext cx="4449169" cy="3970318"/>
          </a:xfrm>
          <a:prstGeom prst="rect">
            <a:avLst/>
          </a:prstGeom>
          <a:noFill/>
        </p:spPr>
        <p:txBody>
          <a:bodyPr wrap="square">
            <a:spAutoFit/>
          </a:bodyPr>
          <a:lstStyle/>
          <a:p>
            <a:pPr algn="ctr"/>
            <a:r>
              <a:rPr lang="en-US" sz="2800" kern="100" dirty="0">
                <a:effectLst/>
                <a:ea typeface="Calibri" panose="020F0502020204030204" pitchFamily="34" charset="0"/>
                <a:cs typeface="Times New Roman" panose="02020603050405020304" pitchFamily="18" charset="0"/>
              </a:rPr>
              <a:t>Among the contents of the capsule were documents such as a centennial newspaper, Gooch’s Best scrapbook, promotional items from local businesses, photos, and a drawing of the city. </a:t>
            </a:r>
            <a:endParaRPr lang="en-US" sz="2800" dirty="0"/>
          </a:p>
        </p:txBody>
      </p:sp>
    </p:spTree>
    <p:extLst>
      <p:ext uri="{BB962C8B-B14F-4D97-AF65-F5344CB8AC3E}">
        <p14:creationId xmlns:p14="http://schemas.microsoft.com/office/powerpoint/2010/main" val="2526846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76E9F6-77BF-7216-A2CE-37BD5719CC13}"/>
              </a:ext>
            </a:extLst>
          </p:cNvPr>
          <p:cNvSpPr>
            <a:spLocks noGrp="1"/>
          </p:cNvSpPr>
          <p:nvPr>
            <p:ph type="title"/>
          </p:nvPr>
        </p:nvSpPr>
        <p:spPr/>
        <p:txBody>
          <a:bodyPr/>
          <a:lstStyle/>
          <a:p>
            <a:pPr algn="ctr"/>
            <a:r>
              <a:rPr lang="en-US" sz="2800" dirty="0">
                <a:effectLst/>
                <a:latin typeface="+mn-lt"/>
                <a:ea typeface="Calibri" panose="020F0502020204030204" pitchFamily="34" charset="0"/>
              </a:rPr>
              <a:t>Time capsules are meant to preserve objects to commemorate an event or to capture a moment in time for future generations to see.</a:t>
            </a:r>
            <a:endParaRPr lang="en-US" sz="2800" dirty="0">
              <a:latin typeface="+mn-lt"/>
            </a:endParaRPr>
          </a:p>
        </p:txBody>
      </p:sp>
      <p:pic>
        <p:nvPicPr>
          <p:cNvPr id="5122" name="Picture 2" descr="90+ Time Capsule Photos Stock Photos, Pictures &amp; Royalty ...">
            <a:extLst>
              <a:ext uri="{FF2B5EF4-FFF2-40B4-BE49-F238E27FC236}">
                <a16:creationId xmlns:a16="http://schemas.microsoft.com/office/drawing/2014/main" id="{4942BB3B-E58B-DBD5-24F1-3610C0AB37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4214" y="2033955"/>
            <a:ext cx="5363571" cy="440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768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4854-A16A-A8F3-E8F5-4801D397FADF}"/>
              </a:ext>
            </a:extLst>
          </p:cNvPr>
          <p:cNvSpPr>
            <a:spLocks noGrp="1"/>
          </p:cNvSpPr>
          <p:nvPr>
            <p:ph type="title"/>
          </p:nvPr>
        </p:nvSpPr>
        <p:spPr/>
        <p:txBody>
          <a:bodyPr/>
          <a:lstStyle/>
          <a:p>
            <a:pPr algn="ctr"/>
            <a:r>
              <a:rPr lang="en-US" sz="2800" dirty="0">
                <a:effectLst/>
                <a:latin typeface="+mn-lt"/>
                <a:ea typeface="Calibri" panose="020F0502020204030204" pitchFamily="34" charset="0"/>
              </a:rPr>
              <a:t>They are an historic collection of articles, artifacts, information, mementos, and memorabilia that are meant to communicate with future people.</a:t>
            </a:r>
            <a:endParaRPr lang="en-US" sz="2800" dirty="0">
              <a:latin typeface="+mn-lt"/>
            </a:endParaRPr>
          </a:p>
        </p:txBody>
      </p:sp>
      <p:pic>
        <p:nvPicPr>
          <p:cNvPr id="6146" name="Picture 2" descr="Time Capsule Stock Photos, Images and Backgrounds for Free ...">
            <a:extLst>
              <a:ext uri="{FF2B5EF4-FFF2-40B4-BE49-F238E27FC236}">
                <a16:creationId xmlns:a16="http://schemas.microsoft.com/office/drawing/2014/main" id="{F8B41001-D560-56ED-129F-1C39E957D6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1439" y="2080893"/>
            <a:ext cx="6012549" cy="442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35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AE47-E288-9603-C3A9-72FCCA2998C3}"/>
              </a:ext>
            </a:extLst>
          </p:cNvPr>
          <p:cNvSpPr>
            <a:spLocks noGrp="1"/>
          </p:cNvSpPr>
          <p:nvPr>
            <p:ph type="title"/>
          </p:nvPr>
        </p:nvSpPr>
        <p:spPr/>
        <p:txBody>
          <a:bodyPr/>
          <a:lstStyle/>
          <a:p>
            <a:pPr algn="ctr"/>
            <a:r>
              <a:rPr lang="en-US" sz="2800" kern="100" dirty="0">
                <a:effectLst/>
                <a:latin typeface="+mn-lt"/>
                <a:ea typeface="Calibri" panose="020F0502020204030204" pitchFamily="34" charset="0"/>
                <a:cs typeface="Times New Roman" panose="02020603050405020304" pitchFamily="18" charset="0"/>
              </a:rPr>
              <a:t>They are helpful for archaeologists, anthropologists, and historians to understand a past way of life.  </a:t>
            </a:r>
            <a:br>
              <a:rPr lang="en-US" sz="2800" kern="100" dirty="0">
                <a:effectLst/>
                <a:latin typeface="+mn-lt"/>
                <a:ea typeface="Calibri" panose="020F0502020204030204" pitchFamily="34" charset="0"/>
                <a:cs typeface="Times New Roman" panose="02020603050405020304" pitchFamily="18" charset="0"/>
              </a:rPr>
            </a:br>
            <a:endParaRPr lang="en-US" sz="2800" dirty="0">
              <a:latin typeface="+mn-lt"/>
            </a:endParaRPr>
          </a:p>
        </p:txBody>
      </p:sp>
      <p:pic>
        <p:nvPicPr>
          <p:cNvPr id="7170" name="Picture 2" descr="Historian Photos and Images | Shutterstock">
            <a:extLst>
              <a:ext uri="{FF2B5EF4-FFF2-40B4-BE49-F238E27FC236}">
                <a16:creationId xmlns:a16="http://schemas.microsoft.com/office/drawing/2014/main" id="{77285FB6-0A3C-B56F-5CE5-8D4A5A1BA0B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145"/>
          <a:stretch/>
        </p:blipFill>
        <p:spPr bwMode="auto">
          <a:xfrm>
            <a:off x="2361063" y="1670606"/>
            <a:ext cx="6751875" cy="435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537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44F2-8527-DAAF-B2D9-58A969AE9B6E}"/>
              </a:ext>
            </a:extLst>
          </p:cNvPr>
          <p:cNvSpPr>
            <a:spLocks noGrp="1"/>
          </p:cNvSpPr>
          <p:nvPr>
            <p:ph type="title"/>
          </p:nvPr>
        </p:nvSpPr>
        <p:spPr/>
        <p:txBody>
          <a:bodyPr/>
          <a:lstStyle/>
          <a:p>
            <a:pPr algn="ctr"/>
            <a:r>
              <a:rPr lang="en-US" sz="2400" dirty="0">
                <a:effectLst/>
                <a:latin typeface="+mn-lt"/>
                <a:ea typeface="Calibri" panose="020F0502020204030204" pitchFamily="34" charset="0"/>
              </a:rPr>
              <a:t>These capsules may be buried, placed in vaults or safety deposit boxes, or enclosed in a specially-designed cavity in a building.</a:t>
            </a:r>
            <a:endParaRPr lang="en-US" sz="2400" dirty="0">
              <a:latin typeface="+mn-lt"/>
            </a:endParaRPr>
          </a:p>
        </p:txBody>
      </p:sp>
      <p:pic>
        <p:nvPicPr>
          <p:cNvPr id="8194" name="Picture 2" descr="8,788 Time Capsule Images, Stock Photos, 3D objects ...">
            <a:extLst>
              <a:ext uri="{FF2B5EF4-FFF2-40B4-BE49-F238E27FC236}">
                <a16:creationId xmlns:a16="http://schemas.microsoft.com/office/drawing/2014/main" id="{36C6783C-A68E-1437-0888-6084D42779F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145"/>
          <a:stretch/>
        </p:blipFill>
        <p:spPr bwMode="auto">
          <a:xfrm>
            <a:off x="2352081" y="1853248"/>
            <a:ext cx="6916739" cy="417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9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77</TotalTime>
  <Words>796</Words>
  <Application>Microsoft Office PowerPoint</Application>
  <PresentationFormat>Widescreen</PresentationFormat>
  <Paragraphs>37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Wingdings</vt:lpstr>
      <vt:lpstr>Wingdings 3</vt:lpstr>
      <vt:lpstr>Ion</vt:lpstr>
      <vt:lpstr>Time Capsules</vt:lpstr>
      <vt:lpstr>On May 4, 1959, a 190-pound steel tube time capsule was buried in the sidewalk by the  Pershing Auditorium.</vt:lpstr>
      <vt:lpstr>The goal was for the time capsule to remain encased until 2059 when it would be opened 100 years later to celebrate Lincoln’s Bi-centennial. </vt:lpstr>
      <vt:lpstr>In 2023 when Pershing Auditorium was slated for demolition, the time capsule was removed 36 years ahead of schedule and opened. </vt:lpstr>
      <vt:lpstr>Inside was a letter from Bennet Martin (Mayor of Lincoln from 1956-1959) who wrote directly to those in the future who would open the capsule.</vt:lpstr>
      <vt:lpstr>Time capsules are meant to preserve objects to commemorate an event or to capture a moment in time for future generations to see.</vt:lpstr>
      <vt:lpstr>They are an historic collection of articles, artifacts, information, mementos, and memorabilia that are meant to communicate with future people.</vt:lpstr>
      <vt:lpstr>They are helpful for archaeologists, anthropologists, and historians to understand a past way of life.   </vt:lpstr>
      <vt:lpstr>These capsules may be buried, placed in vaults or safety deposit boxes, or enclosed in a specially-designed cavity in a building.</vt:lpstr>
      <vt:lpstr>To endure the elements and keep the contents safe and intact, a time capsule needs to be constructed from strong, water-proof materials that can be sealed, especially if it is to be buried or enclosed a building.</vt:lpstr>
      <vt:lpstr>One of the oldest time capsules uncovered in the United States was opened in Boston in 2014.</vt:lpstr>
      <vt:lpstr>More than two centuries earlier, in the year 1795, Samuel Adams and Paul Revere placed items in a cowhide-covered time capsule which was encased in a corner stone of the Boston State House while it was under construction.</vt:lpstr>
      <vt:lpstr>In 1855 when repairs were made to the State House building, the original Revere and Adams time capsule was removed from the cornerstone, opened and additional items were added to the capsule.</vt:lpstr>
      <vt:lpstr>To better preserve its contents, it was resealed in a copper box no bigger than a cigar box and was re-encased until it was recovered and opened in 2014.     </vt:lpstr>
      <vt:lpstr>What was inside the time capsule? </vt:lpstr>
      <vt:lpstr>After being on display at the Boston’s Museum of Fine Arts for some time, the two-hundred-plus year-old capsule was reburied with some modern currency added for a future generation to discover and enjoy. </vt:lpstr>
      <vt:lpstr>A very special time capsule was launched into space by NASA to be carried on Voyager 1 and 2. </vt:lpstr>
      <vt:lpstr>The message in the capsule used a 12-inch gold-plated copper disk containing sounds and images to showcase the diversity of life and culture on Earth. </vt:lpstr>
      <vt:lpstr>Carl Sagan (American astronomer and science writer), who played an integral part in the project noted, </vt:lpstr>
      <vt:lpstr>Back on Earth, the largest time capsule in the word on record in the 1977 Guinness Book of World Records can be found buried in Seward, Nebraska! </vt:lpstr>
      <vt:lpstr>With his grandkids in mind, store owner Harold Davisson had a 45-ton vault buried under a mound of dirt in front of his furniture store. He wanted his grandchildren to know what his life was like in 1975. </vt:lpstr>
      <vt:lpstr>  So, for centuries, people have been using time capsules to send messages to future generations. </vt:lpstr>
      <vt:lpstr>Those who open these “treasures” find everything under the sun:</vt:lpstr>
      <vt:lpstr>All are useful in giving us a unique view into the past as we continue on into the future!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Capsules</dc:title>
  <dc:creator>Anne Woita</dc:creator>
  <cp:lastModifiedBy>Anne Woita</cp:lastModifiedBy>
  <cp:revision>3</cp:revision>
  <dcterms:created xsi:type="dcterms:W3CDTF">2024-04-16T19:56:30Z</dcterms:created>
  <dcterms:modified xsi:type="dcterms:W3CDTF">2024-08-04T21:00:34Z</dcterms:modified>
</cp:coreProperties>
</file>