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79" r:id="rId3"/>
    <p:sldId id="280" r:id="rId4"/>
    <p:sldId id="277" r:id="rId5"/>
    <p:sldId id="276" r:id="rId6"/>
    <p:sldId id="258" r:id="rId7"/>
    <p:sldId id="262" r:id="rId8"/>
    <p:sldId id="259" r:id="rId9"/>
    <p:sldId id="260" r:id="rId10"/>
    <p:sldId id="261" r:id="rId11"/>
    <p:sldId id="278" r:id="rId12"/>
    <p:sldId id="263" r:id="rId13"/>
    <p:sldId id="270" r:id="rId14"/>
    <p:sldId id="271" r:id="rId15"/>
    <p:sldId id="272" r:id="rId16"/>
    <p:sldId id="273" r:id="rId17"/>
    <p:sldId id="265" r:id="rId18"/>
    <p:sldId id="266" r:id="rId19"/>
    <p:sldId id="267" r:id="rId20"/>
    <p:sldId id="268" r:id="rId21"/>
    <p:sldId id="264" r:id="rId22"/>
    <p:sldId id="269" r:id="rId23"/>
    <p:sldId id="274"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1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A5F0CEE-F6F7-43A3-B03B-9EC890FAFC38}" type="datetimeFigureOut">
              <a:rPr lang="en-US" smtClean="0"/>
              <a:t>7/8/2024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F29E100-51A5-472F-8FFB-6E78D3D77E67}" type="slidenum">
              <a:rPr lang="en-US" smtClean="0"/>
              <a:t>‹#›</a:t>
            </a:fld>
            <a:endParaRPr lang="en-US"/>
          </a:p>
        </p:txBody>
      </p:sp>
    </p:spTree>
    <p:extLst>
      <p:ext uri="{BB962C8B-B14F-4D97-AF65-F5344CB8AC3E}">
        <p14:creationId xmlns:p14="http://schemas.microsoft.com/office/powerpoint/2010/main" val="313757120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F0CEE-F6F7-43A3-B03B-9EC890FAFC38}"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E100-51A5-472F-8FFB-6E78D3D77E67}" type="slidenum">
              <a:rPr lang="en-US" smtClean="0"/>
              <a:t>‹#›</a:t>
            </a:fld>
            <a:endParaRPr lang="en-US"/>
          </a:p>
        </p:txBody>
      </p:sp>
    </p:spTree>
    <p:extLst>
      <p:ext uri="{BB962C8B-B14F-4D97-AF65-F5344CB8AC3E}">
        <p14:creationId xmlns:p14="http://schemas.microsoft.com/office/powerpoint/2010/main" val="281439882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F0CEE-F6F7-43A3-B03B-9EC890FAFC38}"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E100-51A5-472F-8FFB-6E78D3D77E67}" type="slidenum">
              <a:rPr lang="en-US" smtClean="0"/>
              <a:t>‹#›</a:t>
            </a:fld>
            <a:endParaRPr lang="en-US"/>
          </a:p>
        </p:txBody>
      </p:sp>
    </p:spTree>
    <p:extLst>
      <p:ext uri="{BB962C8B-B14F-4D97-AF65-F5344CB8AC3E}">
        <p14:creationId xmlns:p14="http://schemas.microsoft.com/office/powerpoint/2010/main" val="92782360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F0CEE-F6F7-43A3-B03B-9EC890FAFC38}"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E100-51A5-472F-8FFB-6E78D3D77E67}" type="slidenum">
              <a:rPr lang="en-US" smtClean="0"/>
              <a:t>‹#›</a:t>
            </a:fld>
            <a:endParaRPr lang="en-US"/>
          </a:p>
        </p:txBody>
      </p:sp>
    </p:spTree>
    <p:extLst>
      <p:ext uri="{BB962C8B-B14F-4D97-AF65-F5344CB8AC3E}">
        <p14:creationId xmlns:p14="http://schemas.microsoft.com/office/powerpoint/2010/main" val="34501317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F0CEE-F6F7-43A3-B03B-9EC890FAFC38}"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E100-51A5-472F-8FFB-6E78D3D77E67}" type="slidenum">
              <a:rPr lang="en-US" smtClean="0"/>
              <a:t>‹#›</a:t>
            </a:fld>
            <a:endParaRPr lang="en-US"/>
          </a:p>
        </p:txBody>
      </p:sp>
    </p:spTree>
    <p:extLst>
      <p:ext uri="{BB962C8B-B14F-4D97-AF65-F5344CB8AC3E}">
        <p14:creationId xmlns:p14="http://schemas.microsoft.com/office/powerpoint/2010/main" val="411538438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F0CEE-F6F7-43A3-B03B-9EC890FAFC38}"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E100-51A5-472F-8FFB-6E78D3D77E67}" type="slidenum">
              <a:rPr lang="en-US" smtClean="0"/>
              <a:t>‹#›</a:t>
            </a:fld>
            <a:endParaRPr lang="en-US"/>
          </a:p>
        </p:txBody>
      </p:sp>
    </p:spTree>
    <p:extLst>
      <p:ext uri="{BB962C8B-B14F-4D97-AF65-F5344CB8AC3E}">
        <p14:creationId xmlns:p14="http://schemas.microsoft.com/office/powerpoint/2010/main" val="3276749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5F0CEE-F6F7-43A3-B03B-9EC890FAFC38}" type="datetimeFigureOut">
              <a:rPr lang="en-US" smtClean="0"/>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9E100-51A5-472F-8FFB-6E78D3D77E67}" type="slidenum">
              <a:rPr lang="en-US" smtClean="0"/>
              <a:t>‹#›</a:t>
            </a:fld>
            <a:endParaRPr lang="en-US"/>
          </a:p>
        </p:txBody>
      </p:sp>
    </p:spTree>
    <p:extLst>
      <p:ext uri="{BB962C8B-B14F-4D97-AF65-F5344CB8AC3E}">
        <p14:creationId xmlns:p14="http://schemas.microsoft.com/office/powerpoint/2010/main" val="13506224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5F0CEE-F6F7-43A3-B03B-9EC890FAFC38}" type="datetimeFigureOut">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9E100-51A5-472F-8FFB-6E78D3D77E67}" type="slidenum">
              <a:rPr lang="en-US" smtClean="0"/>
              <a:t>‹#›</a:t>
            </a:fld>
            <a:endParaRPr lang="en-US"/>
          </a:p>
        </p:txBody>
      </p:sp>
    </p:spTree>
    <p:extLst>
      <p:ext uri="{BB962C8B-B14F-4D97-AF65-F5344CB8AC3E}">
        <p14:creationId xmlns:p14="http://schemas.microsoft.com/office/powerpoint/2010/main" val="5499966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F0CEE-F6F7-43A3-B03B-9EC890FAFC38}" type="datetimeFigureOut">
              <a:rPr lang="en-US" smtClean="0"/>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9E100-51A5-472F-8FFB-6E78D3D77E67}" type="slidenum">
              <a:rPr lang="en-US" smtClean="0"/>
              <a:t>‹#›</a:t>
            </a:fld>
            <a:endParaRPr lang="en-US"/>
          </a:p>
        </p:txBody>
      </p:sp>
    </p:spTree>
    <p:extLst>
      <p:ext uri="{BB962C8B-B14F-4D97-AF65-F5344CB8AC3E}">
        <p14:creationId xmlns:p14="http://schemas.microsoft.com/office/powerpoint/2010/main" val="445933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A5F0CEE-F6F7-43A3-B03B-9EC890FAFC38}"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F29E100-51A5-472F-8FFB-6E78D3D77E67}" type="slidenum">
              <a:rPr lang="en-US" smtClean="0"/>
              <a:t>‹#›</a:t>
            </a:fld>
            <a:endParaRPr lang="en-US"/>
          </a:p>
        </p:txBody>
      </p:sp>
    </p:spTree>
    <p:extLst>
      <p:ext uri="{BB962C8B-B14F-4D97-AF65-F5344CB8AC3E}">
        <p14:creationId xmlns:p14="http://schemas.microsoft.com/office/powerpoint/2010/main" val="9678391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A5F0CEE-F6F7-43A3-B03B-9EC890FAFC38}" type="datetimeFigureOut">
              <a:rPr lang="en-US" smtClean="0"/>
              <a:t>7/8/2024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F29E100-51A5-472F-8FFB-6E78D3D77E67}" type="slidenum">
              <a:rPr lang="en-US" smtClean="0"/>
              <a:t>‹#›</a:t>
            </a:fld>
            <a:endParaRPr lang="en-US"/>
          </a:p>
        </p:txBody>
      </p:sp>
    </p:spTree>
    <p:extLst>
      <p:ext uri="{BB962C8B-B14F-4D97-AF65-F5344CB8AC3E}">
        <p14:creationId xmlns:p14="http://schemas.microsoft.com/office/powerpoint/2010/main" val="2888252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A5F0CEE-F6F7-43A3-B03B-9EC890FAFC38}" type="datetimeFigureOut">
              <a:rPr lang="en-US" smtClean="0"/>
              <a:t>7/8/2024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F29E100-51A5-472F-8FFB-6E78D3D77E67}" type="slidenum">
              <a:rPr lang="en-US" smtClean="0"/>
              <a:t>‹#›</a:t>
            </a:fld>
            <a:endParaRPr lang="en-US"/>
          </a:p>
        </p:txBody>
      </p:sp>
    </p:spTree>
    <p:extLst>
      <p:ext uri="{BB962C8B-B14F-4D97-AF65-F5344CB8AC3E}">
        <p14:creationId xmlns:p14="http://schemas.microsoft.com/office/powerpoint/2010/main" val="251275474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F8C933-02FA-B084-CF7C-BECA9EDC9421}"/>
              </a:ext>
            </a:extLst>
          </p:cNvPr>
          <p:cNvSpPr>
            <a:spLocks noGrp="1"/>
          </p:cNvSpPr>
          <p:nvPr>
            <p:ph type="subTitle" idx="1"/>
          </p:nvPr>
        </p:nvSpPr>
        <p:spPr>
          <a:xfrm>
            <a:off x="1626703" y="4269629"/>
            <a:ext cx="9228201" cy="1645920"/>
          </a:xfrm>
        </p:spPr>
        <p:txBody>
          <a:bodyPr>
            <a:normAutofit lnSpcReduction="10000"/>
          </a:bodyPr>
          <a:lstStyle/>
          <a:p>
            <a:pPr algn="ctr"/>
            <a:r>
              <a:rPr lang="en-US" sz="5400" b="1" dirty="0"/>
              <a:t>Quick Facts About the </a:t>
            </a:r>
          </a:p>
          <a:p>
            <a:pPr algn="ctr"/>
            <a:r>
              <a:rPr lang="en-US" sz="5400" b="1" dirty="0"/>
              <a:t>Pershing Mural</a:t>
            </a:r>
          </a:p>
        </p:txBody>
      </p:sp>
      <p:pic>
        <p:nvPicPr>
          <p:cNvPr id="4" name="Picture 3">
            <a:extLst>
              <a:ext uri="{FF2B5EF4-FFF2-40B4-BE49-F238E27FC236}">
                <a16:creationId xmlns:a16="http://schemas.microsoft.com/office/drawing/2014/main" id="{63E49CFD-946B-24A6-8F61-453C311809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882" y="412489"/>
            <a:ext cx="10449844" cy="3583344"/>
          </a:xfrm>
          <a:prstGeom prst="rect">
            <a:avLst/>
          </a:prstGeom>
          <a:noFill/>
          <a:ln>
            <a:noFill/>
          </a:ln>
        </p:spPr>
      </p:pic>
    </p:spTree>
    <p:extLst>
      <p:ext uri="{BB962C8B-B14F-4D97-AF65-F5344CB8AC3E}">
        <p14:creationId xmlns:p14="http://schemas.microsoft.com/office/powerpoint/2010/main" val="34193358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1481899" y="4242735"/>
            <a:ext cx="9228201" cy="1645920"/>
          </a:xfrm>
        </p:spPr>
        <p:txBody>
          <a:bodyPr/>
          <a:lstStyle/>
          <a:p>
            <a:pPr algn="ctr"/>
            <a:r>
              <a:rPr lang="en-US"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design was intricate and detailed and some of the tiles had two colors within a single one-inch tile.</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195858980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D60C5FD-5E4E-7478-62DB-D4713DAACE86}"/>
              </a:ext>
            </a:extLst>
          </p:cNvPr>
          <p:cNvSpPr>
            <a:spLocks noGrp="1"/>
          </p:cNvSpPr>
          <p:nvPr>
            <p:ph type="subTitle" idx="1"/>
          </p:nvPr>
        </p:nvSpPr>
        <p:spPr>
          <a:xfrm>
            <a:off x="667512" y="4206876"/>
            <a:ext cx="11013500" cy="1645920"/>
          </a:xfrm>
        </p:spPr>
        <p:txBody>
          <a:bodyPr>
            <a:normAutofit fontScale="92500"/>
          </a:bodyPr>
          <a:lstStyle/>
          <a:p>
            <a:pPr algn="ctr"/>
            <a:r>
              <a:rPr lang="en-US" sz="4000" dirty="0">
                <a:latin typeface="Arial" panose="020B0604020202020204" pitchFamily="34" charset="0"/>
                <a:cs typeface="Arial" panose="020B0604020202020204" pitchFamily="34" charset="0"/>
              </a:rPr>
              <a:t>The Mural would be seen by thousands of people entering through the Auditorium doors, strolling along Centennial Mall or visiting the State Capitol.</a:t>
            </a:r>
          </a:p>
        </p:txBody>
      </p:sp>
      <p:pic>
        <p:nvPicPr>
          <p:cNvPr id="6" name="Picture 5">
            <a:extLst>
              <a:ext uri="{FF2B5EF4-FFF2-40B4-BE49-F238E27FC236}">
                <a16:creationId xmlns:a16="http://schemas.microsoft.com/office/drawing/2014/main" id="{35F34076-468C-751B-6B6A-C30FB43086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108" y="353580"/>
            <a:ext cx="10452794" cy="3584355"/>
          </a:xfrm>
          <a:prstGeom prst="rect">
            <a:avLst/>
          </a:prstGeom>
          <a:noFill/>
          <a:ln>
            <a:noFill/>
          </a:ln>
        </p:spPr>
      </p:pic>
    </p:spTree>
    <p:extLst>
      <p:ext uri="{BB962C8B-B14F-4D97-AF65-F5344CB8AC3E}">
        <p14:creationId xmlns:p14="http://schemas.microsoft.com/office/powerpoint/2010/main" val="26457273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667512" y="4206876"/>
            <a:ext cx="10771453" cy="2086348"/>
          </a:xfrm>
        </p:spPr>
        <p:txBody>
          <a:bodyPr>
            <a:normAutofit/>
          </a:bodyPr>
          <a:lstStyle/>
          <a:p>
            <a:pPr algn="ctr"/>
            <a:r>
              <a:rPr lang="en-US" sz="4000" kern="100" dirty="0">
                <a:latin typeface="Arial" panose="020B0604020202020204" pitchFamily="34" charset="0"/>
                <a:ea typeface="Calibri" panose="020F0502020204030204" pitchFamily="34" charset="0"/>
                <a:cs typeface="Times New Roman" panose="02020603050405020304" pitchFamily="18" charset="0"/>
              </a:rPr>
              <a:t>It</a:t>
            </a:r>
            <a:r>
              <a:rPr lang="en-US" sz="4000" kern="100" dirty="0">
                <a:effectLst/>
                <a:latin typeface="Arial" panose="020B0604020202020204" pitchFamily="34" charset="0"/>
                <a:ea typeface="Calibri" panose="020F0502020204030204" pitchFamily="34" charset="0"/>
                <a:cs typeface="Times New Roman" panose="02020603050405020304" pitchFamily="18" charset="0"/>
              </a:rPr>
              <a:t> remained mounted on the Auditorium for </a:t>
            </a:r>
            <a:r>
              <a:rPr lang="en-US" sz="4000" kern="100" dirty="0">
                <a:latin typeface="Arial" panose="020B0604020202020204" pitchFamily="34" charset="0"/>
                <a:ea typeface="Calibri" panose="020F0502020204030204" pitchFamily="34" charset="0"/>
                <a:cs typeface="Times New Roman" panose="02020603050405020304" pitchFamily="18" charset="0"/>
              </a:rPr>
              <a:t>almost 70</a:t>
            </a:r>
            <a:r>
              <a:rPr lang="en-US" sz="4000" kern="100" dirty="0">
                <a:effectLst/>
                <a:latin typeface="Arial" panose="020B0604020202020204" pitchFamily="34" charset="0"/>
                <a:ea typeface="Calibri" panose="020F0502020204030204" pitchFamily="34" charset="0"/>
                <a:cs typeface="Times New Roman" panose="02020603050405020304" pitchFamily="18" charset="0"/>
              </a:rPr>
              <a:t> years.</a:t>
            </a:r>
            <a:endParaRPr lang="en-US" sz="4000"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305846"/>
            <a:ext cx="10452794" cy="3584355"/>
          </a:xfrm>
          <a:prstGeom prst="rect">
            <a:avLst/>
          </a:prstGeom>
          <a:noFill/>
          <a:ln>
            <a:noFill/>
          </a:ln>
        </p:spPr>
      </p:pic>
    </p:spTree>
    <p:extLst>
      <p:ext uri="{BB962C8B-B14F-4D97-AF65-F5344CB8AC3E}">
        <p14:creationId xmlns:p14="http://schemas.microsoft.com/office/powerpoint/2010/main" val="14891090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1481899" y="4188947"/>
            <a:ext cx="9228201" cy="1871194"/>
          </a:xfrm>
        </p:spPr>
        <p:txBody>
          <a:bodyPr>
            <a:normAutofit fontScale="92500" lnSpcReduction="10000"/>
          </a:bodyPr>
          <a:lstStyle/>
          <a:p>
            <a:pPr algn="ctr"/>
            <a:r>
              <a:rPr lang="en-US" sz="4000" kern="100" dirty="0">
                <a:effectLst/>
                <a:latin typeface="Arial" panose="020B0604020202020204" pitchFamily="34" charset="0"/>
                <a:ea typeface="Calibri" panose="020F0502020204030204" pitchFamily="34" charset="0"/>
                <a:cs typeface="Times New Roman" panose="02020603050405020304" pitchFamily="18" charset="0"/>
              </a:rPr>
              <a:t>The Pershing Mural and Auditorium were located at 226 Centennial Mall, approximately 4 blocks from the Nebraska State Capitol Building in Lincoln.</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7967865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717176" y="4188945"/>
            <a:ext cx="10605221" cy="2416998"/>
          </a:xfrm>
        </p:spPr>
        <p:txBody>
          <a:bodyPr>
            <a:normAutofit/>
          </a:bodyPr>
          <a:lstStyle/>
          <a:p>
            <a:pPr algn="ctr"/>
            <a:r>
              <a:rPr lang="en-US" sz="4000" kern="100" dirty="0">
                <a:effectLst/>
                <a:latin typeface="Arial" panose="020B0604020202020204" pitchFamily="34" charset="0"/>
                <a:ea typeface="Calibri" panose="020F0502020204030204" pitchFamily="34" charset="0"/>
                <a:cs typeface="Times New Roman" panose="02020603050405020304" pitchFamily="18" charset="0"/>
              </a:rPr>
              <a:t>The Nebraska State Capitol Building is where the Legislature (our elected officials) meets.  Much debate takes place during legislative sessions.</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8056370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6EAEBC-4074-1B03-C076-C46D9DF5270F}"/>
              </a:ext>
            </a:extLst>
          </p:cNvPr>
          <p:cNvSpPr txBox="1"/>
          <p:nvPr/>
        </p:nvSpPr>
        <p:spPr>
          <a:xfrm>
            <a:off x="367553" y="506977"/>
            <a:ext cx="6078071" cy="5016758"/>
          </a:xfrm>
          <a:prstGeom prst="rect">
            <a:avLst/>
          </a:prstGeom>
          <a:noFill/>
        </p:spPr>
        <p:txBody>
          <a:bodyPr wrap="square">
            <a:spAutoFit/>
          </a:bodyPr>
          <a:lstStyle/>
          <a:p>
            <a:pPr algn="ctr"/>
            <a:r>
              <a:rPr lang="en-US" sz="4000" dirty="0">
                <a:effectLst/>
                <a:latin typeface="Arial" panose="020B0604020202020204" pitchFamily="34" charset="0"/>
                <a:ea typeface="Calibri" panose="020F0502020204030204" pitchFamily="34" charset="0"/>
              </a:rPr>
              <a:t>Atop the 400’ tower of the Capitol Building is a 12 ½’ pedestal upon which is located a 19 ½’ sculpture of a barefoot man in rolled up shirt sleeves and pant legs at work sowing his field.</a:t>
            </a:r>
            <a:endParaRPr lang="en-US" sz="4000" dirty="0"/>
          </a:p>
        </p:txBody>
      </p:sp>
      <p:pic>
        <p:nvPicPr>
          <p:cNvPr id="1026" name="Picture 2" descr="Sower Lesson 1 image">
            <a:extLst>
              <a:ext uri="{FF2B5EF4-FFF2-40B4-BE49-F238E27FC236}">
                <a16:creationId xmlns:a16="http://schemas.microsoft.com/office/drawing/2014/main" id="{B21D8FE6-0D42-E92E-0ABB-670C25412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848" y="863827"/>
            <a:ext cx="4303058" cy="430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206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981278" y="522382"/>
            <a:ext cx="4666488" cy="1645920"/>
          </a:xfrm>
        </p:spPr>
        <p:txBody>
          <a:bodyPr>
            <a:normAutofit fontScale="85000" lnSpcReduction="10000"/>
          </a:bodyPr>
          <a:lstStyle/>
          <a:p>
            <a:r>
              <a:rPr lang="en-US" sz="4000" kern="100" dirty="0">
                <a:latin typeface="Arial" panose="020B0604020202020204" pitchFamily="34" charset="0"/>
                <a:ea typeface="Calibri" panose="020F0502020204030204" pitchFamily="34" charset="0"/>
                <a:cs typeface="Times New Roman" panose="02020603050405020304" pitchFamily="18" charset="0"/>
              </a:rPr>
              <a:t>T</a:t>
            </a:r>
            <a:r>
              <a:rPr lang="en-US" sz="4000" kern="100" dirty="0">
                <a:effectLst/>
                <a:latin typeface="Arial" panose="020B0604020202020204" pitchFamily="34" charset="0"/>
                <a:ea typeface="Calibri" panose="020F0502020204030204" pitchFamily="34" charset="0"/>
                <a:cs typeface="Times New Roman" panose="02020603050405020304" pitchFamily="18" charset="0"/>
              </a:rPr>
              <a:t>his sculpture is called “The Sower” and is not only a work of art but also a lightning rod.</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050" name="Picture 2" descr="Lightning Bolt Striking Art Print">
            <a:extLst>
              <a:ext uri="{FF2B5EF4-FFF2-40B4-BE49-F238E27FC236}">
                <a16:creationId xmlns:a16="http://schemas.microsoft.com/office/drawing/2014/main" id="{B173289A-1BC1-1FE4-0F0D-7D473D39E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236" y="1015439"/>
            <a:ext cx="3190637" cy="46771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braska State Capitol Gold Dome with Sower | I stepped outs… | Flickr">
            <a:extLst>
              <a:ext uri="{FF2B5EF4-FFF2-40B4-BE49-F238E27FC236}">
                <a16:creationId xmlns:a16="http://schemas.microsoft.com/office/drawing/2014/main" id="{A8B55607-4BEB-71BB-9B54-D3CE77ED5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43" y="2341780"/>
            <a:ext cx="3828957" cy="375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343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2500"/>
                            </p:stCondLst>
                            <p:childTnLst>
                              <p:par>
                                <p:cTn id="14" presetID="31" presetClass="entr" presetSubtype="0" fill="hold" nodeType="afterEffect">
                                  <p:stCondLst>
                                    <p:cond delay="50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1000" fill="hold"/>
                                        <p:tgtEl>
                                          <p:spTgt spid="2050"/>
                                        </p:tgtEl>
                                        <p:attrNameLst>
                                          <p:attrName>ppt_w</p:attrName>
                                        </p:attrNameLst>
                                      </p:cBhvr>
                                      <p:tavLst>
                                        <p:tav tm="0">
                                          <p:val>
                                            <p:fltVal val="0"/>
                                          </p:val>
                                        </p:tav>
                                        <p:tav tm="100000">
                                          <p:val>
                                            <p:strVal val="#ppt_w"/>
                                          </p:val>
                                        </p:tav>
                                      </p:tavLst>
                                    </p:anim>
                                    <p:anim calcmode="lin" valueType="num">
                                      <p:cBhvr>
                                        <p:cTn id="17" dur="1000" fill="hold"/>
                                        <p:tgtEl>
                                          <p:spTgt spid="2050"/>
                                        </p:tgtEl>
                                        <p:attrNameLst>
                                          <p:attrName>ppt_h</p:attrName>
                                        </p:attrNameLst>
                                      </p:cBhvr>
                                      <p:tavLst>
                                        <p:tav tm="0">
                                          <p:val>
                                            <p:fltVal val="0"/>
                                          </p:val>
                                        </p:tav>
                                        <p:tav tm="100000">
                                          <p:val>
                                            <p:strVal val="#ppt_h"/>
                                          </p:val>
                                        </p:tav>
                                      </p:tavLst>
                                    </p:anim>
                                    <p:anim calcmode="lin" valueType="num">
                                      <p:cBhvr>
                                        <p:cTn id="18" dur="1000" fill="hold"/>
                                        <p:tgtEl>
                                          <p:spTgt spid="2050"/>
                                        </p:tgtEl>
                                        <p:attrNameLst>
                                          <p:attrName>style.rotation</p:attrName>
                                        </p:attrNameLst>
                                      </p:cBhvr>
                                      <p:tavLst>
                                        <p:tav tm="0">
                                          <p:val>
                                            <p:fltVal val="90"/>
                                          </p:val>
                                        </p:tav>
                                        <p:tav tm="100000">
                                          <p:val>
                                            <p:fltVal val="0"/>
                                          </p:val>
                                        </p:tav>
                                      </p:tavLst>
                                    </p:anim>
                                    <p:animEffect transition="in" filter="fad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869603" y="4007223"/>
            <a:ext cx="10452794" cy="2357717"/>
          </a:xfrm>
        </p:spPr>
        <p:txBody>
          <a:bodyPr>
            <a:normAutofit/>
          </a:bodyPr>
          <a:lstStyle/>
          <a:p>
            <a:pPr algn="ctr"/>
            <a:r>
              <a:rPr lang="en-US" sz="4000" kern="100" dirty="0">
                <a:latin typeface="Arial" panose="020B0604020202020204" pitchFamily="34" charset="0"/>
                <a:ea typeface="Calibri" panose="020F0502020204030204" pitchFamily="34" charset="0"/>
                <a:cs typeface="Times New Roman" panose="02020603050405020304" pitchFamily="18" charset="0"/>
              </a:rPr>
              <a:t>The Pershing Auditorium was used for 57 years until it was permanently closed in 2014</a:t>
            </a:r>
            <a:r>
              <a:rPr lang="en-US" sz="4000" kern="100" dirty="0">
                <a:effectLst/>
                <a:latin typeface="Arial" panose="020B0604020202020204" pitchFamily="34" charset="0"/>
                <a:ea typeface="Calibri" panose="020F0502020204030204" pitchFamily="34" charset="0"/>
                <a:cs typeface="Times New Roman" panose="02020603050405020304" pitchFamily="18" charset="0"/>
              </a:rPr>
              <a:t> and stood empty until 2023.  </a:t>
            </a:r>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7670447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1761206" y="4072405"/>
            <a:ext cx="9228201" cy="1645920"/>
          </a:xfrm>
        </p:spPr>
        <p:txBody>
          <a:bodyPr/>
          <a:lstStyle/>
          <a:p>
            <a:pPr algn="ctr"/>
            <a:r>
              <a:rPr lang="en-US" sz="3600" kern="100" dirty="0">
                <a:latin typeface="Arial" panose="020B0604020202020204" pitchFamily="34" charset="0"/>
                <a:ea typeface="Calibri" panose="020F0502020204030204" pitchFamily="34" charset="0"/>
                <a:cs typeface="Times New Roman" panose="02020603050405020304" pitchFamily="18" charset="0"/>
              </a:rPr>
              <a:t>A</a:t>
            </a:r>
            <a:r>
              <a:rPr lang="en-US" sz="3600" kern="100" dirty="0">
                <a:effectLst/>
                <a:latin typeface="Arial" panose="020B0604020202020204" pitchFamily="34" charset="0"/>
                <a:ea typeface="Calibri" panose="020F0502020204030204" pitchFamily="34" charset="0"/>
                <a:cs typeface="Times New Roman" panose="02020603050405020304" pitchFamily="18" charset="0"/>
              </a:rPr>
              <a:t>fter much debate, it was decided that the Auditorium would be demolished.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292705197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667512" y="4206876"/>
            <a:ext cx="10825241" cy="1645920"/>
          </a:xfrm>
        </p:spPr>
        <p:txBody>
          <a:bodyPr>
            <a:noAutofit/>
          </a:bodyPr>
          <a:lstStyle/>
          <a:p>
            <a:pPr algn="ctr"/>
            <a:r>
              <a:rPr lang="en-US" sz="4000" kern="100" dirty="0">
                <a:effectLst/>
                <a:latin typeface="Arial" panose="020B0604020202020204" pitchFamily="34" charset="0"/>
                <a:ea typeface="Calibri" panose="020F0502020204030204" pitchFamily="34" charset="0"/>
                <a:cs typeface="Times New Roman" panose="02020603050405020304" pitchFamily="18" charset="0"/>
              </a:rPr>
              <a:t>Many decision makers were against saving the iconic Mural and thought it should also be demolished,</a:t>
            </a:r>
            <a:endParaRPr lang="en-US" sz="4000"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33694386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A8A1A30-F176-26DF-1908-D4D0C8C45ED4}"/>
              </a:ext>
            </a:extLst>
          </p:cNvPr>
          <p:cNvSpPr>
            <a:spLocks noGrp="1"/>
          </p:cNvSpPr>
          <p:nvPr>
            <p:ph type="subTitle" idx="1"/>
          </p:nvPr>
        </p:nvSpPr>
        <p:spPr>
          <a:xfrm>
            <a:off x="667512" y="4206876"/>
            <a:ext cx="10887994" cy="2498724"/>
          </a:xfrm>
        </p:spPr>
        <p:txBody>
          <a:bodyPr>
            <a:normAutofit/>
          </a:bodyPr>
          <a:lstStyle/>
          <a:p>
            <a:pPr algn="ctr"/>
            <a:r>
              <a:rPr lang="en-US" sz="4000" dirty="0">
                <a:latin typeface="Arial" panose="020B0604020202020204" pitchFamily="34" charset="0"/>
                <a:cs typeface="Arial" panose="020B0604020202020204" pitchFamily="34" charset="0"/>
              </a:rPr>
              <a:t>The idea of constructing the Pershing Auditorium was first put forth in the late 1930’s, but it took nearly two more decades for it to be finally approved, funded and built.</a:t>
            </a:r>
          </a:p>
        </p:txBody>
      </p:sp>
      <p:pic>
        <p:nvPicPr>
          <p:cNvPr id="6" name="Picture 5">
            <a:extLst>
              <a:ext uri="{FF2B5EF4-FFF2-40B4-BE49-F238E27FC236}">
                <a16:creationId xmlns:a16="http://schemas.microsoft.com/office/drawing/2014/main" id="{12699D4D-8C75-566E-B3D1-6CBB21E248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108" y="353580"/>
            <a:ext cx="10452794" cy="3584355"/>
          </a:xfrm>
          <a:prstGeom prst="rect">
            <a:avLst/>
          </a:prstGeom>
          <a:noFill/>
          <a:ln>
            <a:noFill/>
          </a:ln>
        </p:spPr>
      </p:pic>
    </p:spTree>
    <p:extLst>
      <p:ext uri="{BB962C8B-B14F-4D97-AF65-F5344CB8AC3E}">
        <p14:creationId xmlns:p14="http://schemas.microsoft.com/office/powerpoint/2010/main" val="33633068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636494" y="4197912"/>
            <a:ext cx="10963835" cy="1645920"/>
          </a:xfrm>
        </p:spPr>
        <p:txBody>
          <a:bodyPr>
            <a:normAutofit/>
          </a:bodyPr>
          <a:lstStyle/>
          <a:p>
            <a:pPr algn="ctr"/>
            <a:r>
              <a:rPr lang="en-US" sz="4000" kern="100" dirty="0">
                <a:effectLst/>
                <a:latin typeface="Arial" panose="020B0604020202020204" pitchFamily="34" charset="0"/>
                <a:ea typeface="Calibri" panose="020F0502020204030204" pitchFamily="34" charset="0"/>
                <a:cs typeface="Times New Roman" panose="02020603050405020304" pitchFamily="18" charset="0"/>
              </a:rPr>
              <a:t>but a group of people who recognized the importance of the Mural raised the funds </a:t>
            </a:r>
            <a:r>
              <a:rPr lang="en-US" sz="4000" kern="100" dirty="0">
                <a:latin typeface="Arial" panose="020B0604020202020204" pitchFamily="34" charset="0"/>
                <a:ea typeface="Calibri" panose="020F0502020204030204" pitchFamily="34" charset="0"/>
                <a:cs typeface="Times New Roman" panose="02020603050405020304" pitchFamily="18" charset="0"/>
              </a:rPr>
              <a:t>to save it.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35241243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1481899" y="4126194"/>
            <a:ext cx="9228201" cy="1645920"/>
          </a:xfrm>
        </p:spPr>
        <p:txBody>
          <a:bodyPr>
            <a:normAutofit/>
          </a:bodyPr>
          <a:lstStyle/>
          <a:p>
            <a:pPr algn="ctr"/>
            <a:r>
              <a:rPr lang="en-US" sz="4000" kern="100" dirty="0">
                <a:effectLst/>
                <a:latin typeface="Arial" panose="020B0604020202020204" pitchFamily="34" charset="0"/>
                <a:ea typeface="Calibri" panose="020F0502020204030204" pitchFamily="34" charset="0"/>
                <a:cs typeface="Times New Roman" panose="02020603050405020304" pitchFamily="18" charset="0"/>
              </a:rPr>
              <a:t>The mural was carefully dismantled, labeled, and saved just days before the auditorium was scheduled to be leveled.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41266042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1183341" y="4153086"/>
            <a:ext cx="9879105" cy="1942913"/>
          </a:xfrm>
        </p:spPr>
        <p:txBody>
          <a:bodyPr>
            <a:normAutofit lnSpcReduction="10000"/>
          </a:bodyPr>
          <a:lstStyle/>
          <a:p>
            <a:pPr algn="ctr"/>
            <a:r>
              <a:rPr lang="en-US" sz="4000" kern="100" dirty="0">
                <a:latin typeface="Arial" panose="020B0604020202020204" pitchFamily="34" charset="0"/>
                <a:ea typeface="Calibri" panose="020F0502020204030204" pitchFamily="34" charset="0"/>
                <a:cs typeface="Times New Roman" panose="02020603050405020304" pitchFamily="18" charset="0"/>
              </a:rPr>
              <a:t>After its removal, </a:t>
            </a:r>
            <a:r>
              <a:rPr lang="en-US" sz="4000" kern="100" dirty="0">
                <a:effectLst/>
                <a:latin typeface="Arial" panose="020B0604020202020204" pitchFamily="34" charset="0"/>
                <a:ea typeface="Calibri" panose="020F0502020204030204" pitchFamily="34" charset="0"/>
                <a:cs typeface="Times New Roman" panose="02020603050405020304" pitchFamily="18" charset="0"/>
              </a:rPr>
              <a:t>the Mural was placed in storage where each tile was cleaned and laid in a numbered grid for later reassembly.</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19835805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7539317" y="2091205"/>
            <a:ext cx="3836895" cy="3664136"/>
          </a:xfrm>
        </p:spPr>
        <p:txBody>
          <a:bodyPr>
            <a:normAutofit fontScale="92500" lnSpcReduction="20000"/>
          </a:bodyPr>
          <a:lstStyle/>
          <a:p>
            <a:pPr marR="0" lvl="0" algn="ctr">
              <a:lnSpc>
                <a:spcPct val="107000"/>
              </a:lnSpc>
              <a:spcBef>
                <a:spcPts val="0"/>
              </a:spcBef>
              <a:spcAft>
                <a:spcPts val="0"/>
              </a:spcAft>
            </a:pPr>
            <a:r>
              <a:rPr lang="en-US" sz="4000" kern="100" dirty="0">
                <a:effectLst/>
                <a:latin typeface="Arial" panose="020B0604020202020204" pitchFamily="34" charset="0"/>
                <a:ea typeface="Calibri" panose="020F0502020204030204" pitchFamily="34" charset="0"/>
                <a:cs typeface="Times New Roman" panose="02020603050405020304" pitchFamily="18" charset="0"/>
              </a:rPr>
              <a:t>Because it was saved by historians and art lovers in 2023, the Mural found a new home at </a:t>
            </a:r>
            <a:r>
              <a:rPr lang="en-US" sz="4000" kern="100" dirty="0" err="1">
                <a:effectLst/>
                <a:latin typeface="Arial" panose="020B0604020202020204" pitchFamily="34" charset="0"/>
                <a:ea typeface="Calibri" panose="020F0502020204030204" pitchFamily="34" charset="0"/>
                <a:cs typeface="Times New Roman" panose="02020603050405020304" pitchFamily="18" charset="0"/>
              </a:rPr>
              <a:t>Wyuka</a:t>
            </a:r>
            <a:r>
              <a:rPr lang="en-US" sz="4000" kern="100" dirty="0">
                <a:effectLst/>
                <a:latin typeface="Arial" panose="020B0604020202020204" pitchFamily="34" charset="0"/>
                <a:ea typeface="Calibri" panose="020F0502020204030204" pitchFamily="34" charset="0"/>
                <a:cs typeface="Times New Roman" panose="02020603050405020304" pitchFamily="18" charset="0"/>
              </a:rPr>
              <a:t> Park.</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pic>
        <p:nvPicPr>
          <p:cNvPr id="5" name="Picture 4">
            <a:extLst>
              <a:ext uri="{FF2B5EF4-FFF2-40B4-BE49-F238E27FC236}">
                <a16:creationId xmlns:a16="http://schemas.microsoft.com/office/drawing/2014/main" id="{763FDE54-7E37-E7C7-D461-A5FA988D3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58" y="726140"/>
            <a:ext cx="6626367" cy="5405720"/>
          </a:xfrm>
          <a:prstGeom prst="rect">
            <a:avLst/>
          </a:prstGeom>
        </p:spPr>
      </p:pic>
    </p:spTree>
    <p:extLst>
      <p:ext uri="{BB962C8B-B14F-4D97-AF65-F5344CB8AC3E}">
        <p14:creationId xmlns:p14="http://schemas.microsoft.com/office/powerpoint/2010/main" val="313898780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1347429" y="4934175"/>
            <a:ext cx="9228201" cy="1645920"/>
          </a:xfrm>
        </p:spPr>
        <p:txBody>
          <a:bodyPr/>
          <a:lstStyle/>
          <a:p>
            <a:pPr algn="ctr"/>
            <a:r>
              <a:rPr lang="en-US" sz="3200" kern="100" dirty="0">
                <a:effectLst/>
                <a:latin typeface="Arial" panose="020B0604020202020204" pitchFamily="34" charset="0"/>
                <a:ea typeface="Calibri" panose="020F0502020204030204" pitchFamily="34" charset="0"/>
                <a:cs typeface="Times New Roman" panose="02020603050405020304" pitchFamily="18" charset="0"/>
              </a:rPr>
              <a:t>Once reinstalled, the Mural has become a place for gatherings and enjoyment for generations to come.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632B1FA-F3C1-9146-345C-184D18D07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839" y="277905"/>
            <a:ext cx="7722796" cy="4455459"/>
          </a:xfrm>
          <a:prstGeom prst="rect">
            <a:avLst/>
          </a:prstGeom>
        </p:spPr>
      </p:pic>
    </p:spTree>
    <p:extLst>
      <p:ext uri="{BB962C8B-B14F-4D97-AF65-F5344CB8AC3E}">
        <p14:creationId xmlns:p14="http://schemas.microsoft.com/office/powerpoint/2010/main" val="2621084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78EB6FE-A0B1-7038-D13C-8AF9D4E62E6F}"/>
              </a:ext>
            </a:extLst>
          </p:cNvPr>
          <p:cNvSpPr>
            <a:spLocks noGrp="1"/>
          </p:cNvSpPr>
          <p:nvPr>
            <p:ph type="subTitle" idx="1"/>
          </p:nvPr>
        </p:nvSpPr>
        <p:spPr>
          <a:xfrm>
            <a:off x="667512" y="4206875"/>
            <a:ext cx="10959712" cy="2462865"/>
          </a:xfrm>
        </p:spPr>
        <p:txBody>
          <a:bodyPr>
            <a:normAutofit/>
          </a:bodyPr>
          <a:lstStyle/>
          <a:p>
            <a:pPr algn="ctr"/>
            <a:r>
              <a:rPr lang="en-US" sz="4000" dirty="0">
                <a:latin typeface="Arial" panose="020B0604020202020204" pitchFamily="34" charset="0"/>
                <a:cs typeface="Arial" panose="020B0604020202020204" pitchFamily="34" charset="0"/>
              </a:rPr>
              <a:t>It was named for the highly-decorated and famous military leader, General John Pershing, who once lived in Lincoln and taught at the University of Nebraska from 1890-1895.</a:t>
            </a:r>
          </a:p>
        </p:txBody>
      </p:sp>
      <p:pic>
        <p:nvPicPr>
          <p:cNvPr id="6" name="Picture 5">
            <a:extLst>
              <a:ext uri="{FF2B5EF4-FFF2-40B4-BE49-F238E27FC236}">
                <a16:creationId xmlns:a16="http://schemas.microsoft.com/office/drawing/2014/main" id="{84D1A64A-8617-9268-251B-CD83424953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108" y="353580"/>
            <a:ext cx="10452794" cy="3584355"/>
          </a:xfrm>
          <a:prstGeom prst="rect">
            <a:avLst/>
          </a:prstGeom>
          <a:noFill/>
          <a:ln>
            <a:noFill/>
          </a:ln>
        </p:spPr>
      </p:pic>
    </p:spTree>
    <p:extLst>
      <p:ext uri="{BB962C8B-B14F-4D97-AF65-F5344CB8AC3E}">
        <p14:creationId xmlns:p14="http://schemas.microsoft.com/office/powerpoint/2010/main" val="40415192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C8AFDE-6453-65AA-F388-447FCB31169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108" y="353580"/>
            <a:ext cx="10452794" cy="3584355"/>
          </a:xfrm>
          <a:prstGeom prst="rect">
            <a:avLst/>
          </a:prstGeom>
          <a:noFill/>
          <a:ln>
            <a:noFill/>
          </a:ln>
        </p:spPr>
      </p:pic>
      <p:sp>
        <p:nvSpPr>
          <p:cNvPr id="5" name="TextBox 4">
            <a:extLst>
              <a:ext uri="{FF2B5EF4-FFF2-40B4-BE49-F238E27FC236}">
                <a16:creationId xmlns:a16="http://schemas.microsoft.com/office/drawing/2014/main" id="{387187A4-A201-65B2-D86B-7AE4CC29868D}"/>
              </a:ext>
            </a:extLst>
          </p:cNvPr>
          <p:cNvSpPr txBox="1"/>
          <p:nvPr/>
        </p:nvSpPr>
        <p:spPr>
          <a:xfrm>
            <a:off x="376518" y="4037705"/>
            <a:ext cx="11232776" cy="2308324"/>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Completed in 1957, the 50,000-square-foot building with seating for 4,526 invited all to attend concerts, sporting events, conventions, performances, meetings, competitions and celebrations.  </a:t>
            </a:r>
          </a:p>
        </p:txBody>
      </p:sp>
    </p:spTree>
    <p:extLst>
      <p:ext uri="{BB962C8B-B14F-4D97-AF65-F5344CB8AC3E}">
        <p14:creationId xmlns:p14="http://schemas.microsoft.com/office/powerpoint/2010/main" val="39188889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7F7C61-6CC7-871B-C2C0-2720352F0A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108" y="353580"/>
            <a:ext cx="10452794" cy="3584355"/>
          </a:xfrm>
          <a:prstGeom prst="rect">
            <a:avLst/>
          </a:prstGeom>
          <a:noFill/>
          <a:ln>
            <a:noFill/>
          </a:ln>
        </p:spPr>
      </p:pic>
      <p:sp>
        <p:nvSpPr>
          <p:cNvPr id="8" name="TextBox 7">
            <a:extLst>
              <a:ext uri="{FF2B5EF4-FFF2-40B4-BE49-F238E27FC236}">
                <a16:creationId xmlns:a16="http://schemas.microsoft.com/office/drawing/2014/main" id="{DE420890-E2B6-EB60-61B6-71B5CC1D1368}"/>
              </a:ext>
            </a:extLst>
          </p:cNvPr>
          <p:cNvSpPr txBox="1"/>
          <p:nvPr/>
        </p:nvSpPr>
        <p:spPr>
          <a:xfrm>
            <a:off x="1520346" y="3937935"/>
            <a:ext cx="9782825" cy="1938992"/>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Pershing Auditorium would become Lincoln’s main venue to host a variety of events for citizens from across the State.</a:t>
            </a:r>
          </a:p>
        </p:txBody>
      </p:sp>
    </p:spTree>
    <p:extLst>
      <p:ext uri="{BB962C8B-B14F-4D97-AF65-F5344CB8AC3E}">
        <p14:creationId xmlns:p14="http://schemas.microsoft.com/office/powerpoint/2010/main" val="3753899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815788" y="4206874"/>
            <a:ext cx="10820399" cy="2525619"/>
          </a:xfrm>
        </p:spPr>
        <p:txBody>
          <a:bodyPr>
            <a:normAutofit/>
          </a:bodyPr>
          <a:lstStyle/>
          <a:p>
            <a:pPr algn="ctr"/>
            <a:r>
              <a:rPr lang="en-US" sz="4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A</a:t>
            </a:r>
            <a:r>
              <a:rPr lang="en-US" sz="4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mural, designed by artists Leonard Thiessen and Bill </a:t>
            </a:r>
            <a:r>
              <a:rPr lang="en-US" sz="40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Hammon</a:t>
            </a:r>
            <a:r>
              <a:rPr lang="en-US" sz="4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was commissioned, created, and installed on the west side of the Pershing Auditorium in 1957.</a:t>
            </a:r>
            <a:r>
              <a:rPr lang="en-US"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179" y="404457"/>
            <a:ext cx="10452794" cy="3584355"/>
          </a:xfrm>
          <a:prstGeom prst="rect">
            <a:avLst/>
          </a:prstGeom>
          <a:noFill/>
          <a:ln>
            <a:noFill/>
          </a:ln>
        </p:spPr>
      </p:pic>
    </p:spTree>
    <p:extLst>
      <p:ext uri="{BB962C8B-B14F-4D97-AF65-F5344CB8AC3E}">
        <p14:creationId xmlns:p14="http://schemas.microsoft.com/office/powerpoint/2010/main" val="27377185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1481899" y="4197911"/>
            <a:ext cx="9228201" cy="1645920"/>
          </a:xfrm>
        </p:spPr>
        <p:txBody>
          <a:bodyPr/>
          <a:lstStyle/>
          <a:p>
            <a:pPr algn="ctr"/>
            <a:r>
              <a:rPr lang="en-US"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was a montage-type of work depicting the many activities that would be seen in the building.</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3261453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869603" y="4224805"/>
            <a:ext cx="10452794" cy="2059454"/>
          </a:xfrm>
        </p:spPr>
        <p:txBody>
          <a:bodyPr>
            <a:normAutofit lnSpcReduction="10000"/>
          </a:bodyPr>
          <a:lstStyle/>
          <a:p>
            <a:pPr algn="ctr"/>
            <a:r>
              <a:rPr lang="en-US" sz="4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Mural</a:t>
            </a:r>
            <a:r>
              <a:rPr lang="en-US"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measured 140’ 8” wide and 38’ 3” high and was the largest mounted </a:t>
            </a:r>
            <a:r>
              <a:rPr lang="en-US" sz="4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ceramic-tile mosaic</a:t>
            </a:r>
            <a:r>
              <a:rPr lang="en-US"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the Western Hemisphere at the time of its installation.</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29686362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B4112A-43C7-999E-2528-31572B8F79A0}"/>
              </a:ext>
            </a:extLst>
          </p:cNvPr>
          <p:cNvSpPr>
            <a:spLocks noGrp="1"/>
          </p:cNvSpPr>
          <p:nvPr>
            <p:ph type="subTitle" idx="1"/>
          </p:nvPr>
        </p:nvSpPr>
        <p:spPr>
          <a:xfrm>
            <a:off x="1481899" y="4233770"/>
            <a:ext cx="9228201" cy="1645920"/>
          </a:xfrm>
        </p:spPr>
        <p:txBody>
          <a:bodyPr/>
          <a:lstStyle/>
          <a:p>
            <a:pPr algn="ctr"/>
            <a:r>
              <a:rPr lang="en-US"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was made up of more than 763,000, one-inch ceramic tile pieces in 40 different shades/colors.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067D7A-1437-60B7-4CB5-1F98D51C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03" y="252057"/>
            <a:ext cx="10452794" cy="3584355"/>
          </a:xfrm>
          <a:prstGeom prst="rect">
            <a:avLst/>
          </a:prstGeom>
          <a:noFill/>
          <a:ln>
            <a:noFill/>
          </a:ln>
        </p:spPr>
      </p:pic>
    </p:spTree>
    <p:extLst>
      <p:ext uri="{BB962C8B-B14F-4D97-AF65-F5344CB8AC3E}">
        <p14:creationId xmlns:p14="http://schemas.microsoft.com/office/powerpoint/2010/main" val="25037921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docProps/app.xml><?xml version="1.0" encoding="utf-8"?>
<Properties xmlns="http://schemas.openxmlformats.org/officeDocument/2006/extended-properties" xmlns:vt="http://schemas.openxmlformats.org/officeDocument/2006/docPropsVTypes">
  <Template>Metropolitan</Template>
  <TotalTime>198</TotalTime>
  <Words>544</Words>
  <Application>Microsoft Office PowerPoint</Application>
  <PresentationFormat>Widescreen</PresentationFormat>
  <Paragraphs>25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Woita</dc:creator>
  <cp:lastModifiedBy>Anne Woita</cp:lastModifiedBy>
  <cp:revision>6</cp:revision>
  <dcterms:created xsi:type="dcterms:W3CDTF">2024-03-26T17:50:01Z</dcterms:created>
  <dcterms:modified xsi:type="dcterms:W3CDTF">2024-07-08T17:30:52Z</dcterms:modified>
</cp:coreProperties>
</file>