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72" r:id="rId14"/>
    <p:sldId id="268" r:id="rId15"/>
    <p:sldId id="269" r:id="rId16"/>
    <p:sldId id="270" r:id="rId17"/>
    <p:sldId id="271" r:id="rId18"/>
    <p:sldId id="273" r:id="rId19"/>
    <p:sldId id="274" r:id="rId20"/>
    <p:sldId id="275" r:id="rId21"/>
    <p:sldId id="276" r:id="rId22"/>
    <p:sldId id="279" r:id="rId23"/>
    <p:sldId id="284" r:id="rId24"/>
    <p:sldId id="28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94660"/>
  </p:normalViewPr>
  <p:slideViewPr>
    <p:cSldViewPr snapToGrid="0">
      <p:cViewPr varScale="1">
        <p:scale>
          <a:sx n="107" d="100"/>
          <a:sy n="107" d="100"/>
        </p:scale>
        <p:origin x="63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089D7F-80A5-4515-8476-7CA18E5BE248}" type="datetimeFigureOut">
              <a:rPr lang="en-US" smtClean="0"/>
              <a:t>8/2/2024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FAD57DF-49FC-4CB6-A6A4-999CE5FD0F1D}" type="slidenum">
              <a:rPr lang="en-US" smtClean="0"/>
              <a:t>‹#›</a:t>
            </a:fld>
            <a:endParaRPr lang="en-US"/>
          </a:p>
        </p:txBody>
      </p:sp>
    </p:spTree>
    <p:extLst>
      <p:ext uri="{BB962C8B-B14F-4D97-AF65-F5344CB8AC3E}">
        <p14:creationId xmlns:p14="http://schemas.microsoft.com/office/powerpoint/2010/main" val="63578559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089D7F-80A5-4515-8476-7CA18E5BE248}" type="datetimeFigureOut">
              <a:rPr lang="en-US" smtClean="0"/>
              <a:t>8/2/2024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FAD57DF-49FC-4CB6-A6A4-999CE5FD0F1D}" type="slidenum">
              <a:rPr lang="en-US" smtClean="0"/>
              <a:t>‹#›</a:t>
            </a:fld>
            <a:endParaRPr lang="en-US"/>
          </a:p>
        </p:txBody>
      </p:sp>
    </p:spTree>
    <p:extLst>
      <p:ext uri="{BB962C8B-B14F-4D97-AF65-F5344CB8AC3E}">
        <p14:creationId xmlns:p14="http://schemas.microsoft.com/office/powerpoint/2010/main" val="274056500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089D7F-80A5-4515-8476-7CA18E5BE248}" type="datetimeFigureOut">
              <a:rPr lang="en-US" smtClean="0"/>
              <a:t>8/2/2024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FAD57DF-49FC-4CB6-A6A4-999CE5FD0F1D}"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3915174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6089D7F-80A5-4515-8476-7CA18E5BE248}" type="datetimeFigureOut">
              <a:rPr lang="en-US" smtClean="0"/>
              <a:t>8/2/2024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FAD57DF-49FC-4CB6-A6A4-999CE5FD0F1D}" type="slidenum">
              <a:rPr lang="en-US" smtClean="0"/>
              <a:t>‹#›</a:t>
            </a:fld>
            <a:endParaRPr lang="en-US"/>
          </a:p>
        </p:txBody>
      </p:sp>
    </p:spTree>
    <p:extLst>
      <p:ext uri="{BB962C8B-B14F-4D97-AF65-F5344CB8AC3E}">
        <p14:creationId xmlns:p14="http://schemas.microsoft.com/office/powerpoint/2010/main" val="160355825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6089D7F-80A5-4515-8476-7CA18E5BE248}" type="datetimeFigureOut">
              <a:rPr lang="en-US" smtClean="0"/>
              <a:t>8/2/2024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FAD57DF-49FC-4CB6-A6A4-999CE5FD0F1D}"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8260655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6089D7F-80A5-4515-8476-7CA18E5BE248}" type="datetimeFigureOut">
              <a:rPr lang="en-US" smtClean="0"/>
              <a:t>8/2/2024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FAD57DF-49FC-4CB6-A6A4-999CE5FD0F1D}" type="slidenum">
              <a:rPr lang="en-US" smtClean="0"/>
              <a:t>‹#›</a:t>
            </a:fld>
            <a:endParaRPr lang="en-US"/>
          </a:p>
        </p:txBody>
      </p:sp>
    </p:spTree>
    <p:extLst>
      <p:ext uri="{BB962C8B-B14F-4D97-AF65-F5344CB8AC3E}">
        <p14:creationId xmlns:p14="http://schemas.microsoft.com/office/powerpoint/2010/main" val="242978486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089D7F-80A5-4515-8476-7CA18E5BE248}" type="datetimeFigureOut">
              <a:rPr lang="en-US" smtClean="0"/>
              <a:t>8/2/2024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FAD57DF-49FC-4CB6-A6A4-999CE5FD0F1D}" type="slidenum">
              <a:rPr lang="en-US" smtClean="0"/>
              <a:t>‹#›</a:t>
            </a:fld>
            <a:endParaRPr lang="en-US"/>
          </a:p>
        </p:txBody>
      </p:sp>
    </p:spTree>
    <p:extLst>
      <p:ext uri="{BB962C8B-B14F-4D97-AF65-F5344CB8AC3E}">
        <p14:creationId xmlns:p14="http://schemas.microsoft.com/office/powerpoint/2010/main" val="303436298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089D7F-80A5-4515-8476-7CA18E5BE248}" type="datetimeFigureOut">
              <a:rPr lang="en-US" smtClean="0"/>
              <a:t>8/2/2024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FAD57DF-49FC-4CB6-A6A4-999CE5FD0F1D}" type="slidenum">
              <a:rPr lang="en-US" smtClean="0"/>
              <a:t>‹#›</a:t>
            </a:fld>
            <a:endParaRPr lang="en-US"/>
          </a:p>
        </p:txBody>
      </p:sp>
    </p:spTree>
    <p:extLst>
      <p:ext uri="{BB962C8B-B14F-4D97-AF65-F5344CB8AC3E}">
        <p14:creationId xmlns:p14="http://schemas.microsoft.com/office/powerpoint/2010/main" val="99652404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089D7F-80A5-4515-8476-7CA18E5BE248}" type="datetimeFigureOut">
              <a:rPr lang="en-US" smtClean="0"/>
              <a:t>8/2/2024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FAD57DF-49FC-4CB6-A6A4-999CE5FD0F1D}" type="slidenum">
              <a:rPr lang="en-US" smtClean="0"/>
              <a:t>‹#›</a:t>
            </a:fld>
            <a:endParaRPr lang="en-US"/>
          </a:p>
        </p:txBody>
      </p:sp>
    </p:spTree>
    <p:extLst>
      <p:ext uri="{BB962C8B-B14F-4D97-AF65-F5344CB8AC3E}">
        <p14:creationId xmlns:p14="http://schemas.microsoft.com/office/powerpoint/2010/main" val="17341283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089D7F-80A5-4515-8476-7CA18E5BE248}" type="datetimeFigureOut">
              <a:rPr lang="en-US" smtClean="0"/>
              <a:t>8/2/2024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FAD57DF-49FC-4CB6-A6A4-999CE5FD0F1D}" type="slidenum">
              <a:rPr lang="en-US" smtClean="0"/>
              <a:t>‹#›</a:t>
            </a:fld>
            <a:endParaRPr lang="en-US"/>
          </a:p>
        </p:txBody>
      </p:sp>
    </p:spTree>
    <p:extLst>
      <p:ext uri="{BB962C8B-B14F-4D97-AF65-F5344CB8AC3E}">
        <p14:creationId xmlns:p14="http://schemas.microsoft.com/office/powerpoint/2010/main" val="318005736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089D7F-80A5-4515-8476-7CA18E5BE248}" type="datetimeFigureOut">
              <a:rPr lang="en-US" smtClean="0"/>
              <a:t>8/2/2024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FAD57DF-49FC-4CB6-A6A4-999CE5FD0F1D}" type="slidenum">
              <a:rPr lang="en-US" smtClean="0"/>
              <a:t>‹#›</a:t>
            </a:fld>
            <a:endParaRPr lang="en-US"/>
          </a:p>
        </p:txBody>
      </p:sp>
    </p:spTree>
    <p:extLst>
      <p:ext uri="{BB962C8B-B14F-4D97-AF65-F5344CB8AC3E}">
        <p14:creationId xmlns:p14="http://schemas.microsoft.com/office/powerpoint/2010/main" val="223659225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089D7F-80A5-4515-8476-7CA18E5BE248}" type="datetimeFigureOut">
              <a:rPr lang="en-US" smtClean="0"/>
              <a:t>8/2/2024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FAD57DF-49FC-4CB6-A6A4-999CE5FD0F1D}" type="slidenum">
              <a:rPr lang="en-US" smtClean="0"/>
              <a:t>‹#›</a:t>
            </a:fld>
            <a:endParaRPr lang="en-US"/>
          </a:p>
        </p:txBody>
      </p:sp>
    </p:spTree>
    <p:extLst>
      <p:ext uri="{BB962C8B-B14F-4D97-AF65-F5344CB8AC3E}">
        <p14:creationId xmlns:p14="http://schemas.microsoft.com/office/powerpoint/2010/main" val="142792760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089D7F-80A5-4515-8476-7CA18E5BE248}" type="datetimeFigureOut">
              <a:rPr lang="en-US" smtClean="0"/>
              <a:t>8/2/2024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FAD57DF-49FC-4CB6-A6A4-999CE5FD0F1D}" type="slidenum">
              <a:rPr lang="en-US" smtClean="0"/>
              <a:t>‹#›</a:t>
            </a:fld>
            <a:endParaRPr lang="en-US"/>
          </a:p>
        </p:txBody>
      </p:sp>
    </p:spTree>
    <p:extLst>
      <p:ext uri="{BB962C8B-B14F-4D97-AF65-F5344CB8AC3E}">
        <p14:creationId xmlns:p14="http://schemas.microsoft.com/office/powerpoint/2010/main" val="169432569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089D7F-80A5-4515-8476-7CA18E5BE248}" type="datetimeFigureOut">
              <a:rPr lang="en-US" smtClean="0"/>
              <a:t>8/2/2024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FAD57DF-49FC-4CB6-A6A4-999CE5FD0F1D}" type="slidenum">
              <a:rPr lang="en-US" smtClean="0"/>
              <a:t>‹#›</a:t>
            </a:fld>
            <a:endParaRPr lang="en-US"/>
          </a:p>
        </p:txBody>
      </p:sp>
    </p:spTree>
    <p:extLst>
      <p:ext uri="{BB962C8B-B14F-4D97-AF65-F5344CB8AC3E}">
        <p14:creationId xmlns:p14="http://schemas.microsoft.com/office/powerpoint/2010/main" val="352199168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089D7F-80A5-4515-8476-7CA18E5BE248}" type="datetimeFigureOut">
              <a:rPr lang="en-US" smtClean="0"/>
              <a:t>8/2/2024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FAD57DF-49FC-4CB6-A6A4-999CE5FD0F1D}" type="slidenum">
              <a:rPr lang="en-US" smtClean="0"/>
              <a:t>‹#›</a:t>
            </a:fld>
            <a:endParaRPr lang="en-US"/>
          </a:p>
        </p:txBody>
      </p:sp>
    </p:spTree>
    <p:extLst>
      <p:ext uri="{BB962C8B-B14F-4D97-AF65-F5344CB8AC3E}">
        <p14:creationId xmlns:p14="http://schemas.microsoft.com/office/powerpoint/2010/main" val="184003396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089D7F-80A5-4515-8476-7CA18E5BE248}" type="datetimeFigureOut">
              <a:rPr lang="en-US" smtClean="0"/>
              <a:t>8/2/2024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FAD57DF-49FC-4CB6-A6A4-999CE5FD0F1D}" type="slidenum">
              <a:rPr lang="en-US" smtClean="0"/>
              <a:t>‹#›</a:t>
            </a:fld>
            <a:endParaRPr lang="en-US"/>
          </a:p>
        </p:txBody>
      </p:sp>
    </p:spTree>
    <p:extLst>
      <p:ext uri="{BB962C8B-B14F-4D97-AF65-F5344CB8AC3E}">
        <p14:creationId xmlns:p14="http://schemas.microsoft.com/office/powerpoint/2010/main" val="253570204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6089D7F-80A5-4515-8476-7CA18E5BE248}" type="datetimeFigureOut">
              <a:rPr lang="en-US" smtClean="0"/>
              <a:t>8/2/2024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FAD57DF-49FC-4CB6-A6A4-999CE5FD0F1D}" type="slidenum">
              <a:rPr lang="en-US" smtClean="0"/>
              <a:t>‹#›</a:t>
            </a:fld>
            <a:endParaRPr lang="en-US"/>
          </a:p>
        </p:txBody>
      </p:sp>
    </p:spTree>
    <p:extLst>
      <p:ext uri="{BB962C8B-B14F-4D97-AF65-F5344CB8AC3E}">
        <p14:creationId xmlns:p14="http://schemas.microsoft.com/office/powerpoint/2010/main" val="1652655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p:fade/>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3E4F-C4EF-CD49-DB5E-3C1AF1F55087}"/>
              </a:ext>
            </a:extLst>
          </p:cNvPr>
          <p:cNvSpPr>
            <a:spLocks noGrp="1"/>
          </p:cNvSpPr>
          <p:nvPr>
            <p:ph type="ctrTitle"/>
          </p:nvPr>
        </p:nvSpPr>
        <p:spPr>
          <a:xfrm>
            <a:off x="2294311" y="4258235"/>
            <a:ext cx="8915399" cy="1003238"/>
          </a:xfrm>
        </p:spPr>
        <p:txBody>
          <a:bodyPr/>
          <a:lstStyle/>
          <a:p>
            <a:pPr algn="ctr"/>
            <a:r>
              <a:rPr lang="en-US" dirty="0"/>
              <a:t>The Pershing Mural </a:t>
            </a:r>
          </a:p>
        </p:txBody>
      </p:sp>
      <p:sp>
        <p:nvSpPr>
          <p:cNvPr id="3" name="Subtitle 2">
            <a:extLst>
              <a:ext uri="{FF2B5EF4-FFF2-40B4-BE49-F238E27FC236}">
                <a16:creationId xmlns:a16="http://schemas.microsoft.com/office/drawing/2014/main" id="{C4EC5D3E-85F1-F7FD-EED5-774278113B94}"/>
              </a:ext>
            </a:extLst>
          </p:cNvPr>
          <p:cNvSpPr>
            <a:spLocks noGrp="1"/>
          </p:cNvSpPr>
          <p:nvPr>
            <p:ph type="subTitle" idx="1"/>
          </p:nvPr>
        </p:nvSpPr>
        <p:spPr>
          <a:xfrm>
            <a:off x="2294311" y="5278593"/>
            <a:ext cx="8915399" cy="1126283"/>
          </a:xfrm>
        </p:spPr>
        <p:txBody>
          <a:bodyPr>
            <a:normAutofit/>
          </a:bodyPr>
          <a:lstStyle/>
          <a:p>
            <a:pPr algn="ctr"/>
            <a:r>
              <a:rPr lang="en-US" sz="3200" dirty="0"/>
              <a:t>An Experience for All Nebraskans</a:t>
            </a:r>
          </a:p>
        </p:txBody>
      </p:sp>
      <p:pic>
        <p:nvPicPr>
          <p:cNvPr id="5" name="Picture 4">
            <a:extLst>
              <a:ext uri="{FF2B5EF4-FFF2-40B4-BE49-F238E27FC236}">
                <a16:creationId xmlns:a16="http://schemas.microsoft.com/office/drawing/2014/main" id="{5AAF1F5B-6B3B-8E93-0D1A-417E4F3E8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8505" y="249752"/>
            <a:ext cx="6347012" cy="3661737"/>
          </a:xfrm>
          <a:prstGeom prst="rect">
            <a:avLst/>
          </a:prstGeom>
        </p:spPr>
      </p:pic>
    </p:spTree>
    <p:extLst>
      <p:ext uri="{BB962C8B-B14F-4D97-AF65-F5344CB8AC3E}">
        <p14:creationId xmlns:p14="http://schemas.microsoft.com/office/powerpoint/2010/main" val="33924455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Prado Museum Madrid's 'Touching the Prado'">
            <a:extLst>
              <a:ext uri="{FF2B5EF4-FFF2-40B4-BE49-F238E27FC236}">
                <a16:creationId xmlns:a16="http://schemas.microsoft.com/office/drawing/2014/main" id="{FC2587EB-52FD-E81B-FB0D-D27370630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2069" y="1344706"/>
            <a:ext cx="6191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4BF52-833D-0778-05E8-50BF2CBCE76A}"/>
              </a:ext>
            </a:extLst>
          </p:cNvPr>
          <p:cNvSpPr txBox="1"/>
          <p:nvPr/>
        </p:nvSpPr>
        <p:spPr>
          <a:xfrm>
            <a:off x="1568824" y="5308047"/>
            <a:ext cx="10390094" cy="1200329"/>
          </a:xfrm>
          <a:prstGeom prst="rect">
            <a:avLst/>
          </a:prstGeom>
          <a:noFill/>
        </p:spPr>
        <p:txBody>
          <a:bodyPr wrap="square" rtlCol="0">
            <a:spAutoFit/>
          </a:bodyPr>
          <a:lstStyle/>
          <a:p>
            <a:pPr algn="ctr"/>
            <a:r>
              <a:rPr lang="en-US" sz="2400" i="1" dirty="0"/>
              <a:t>“Not every mind or body will experience art the same way.</a:t>
            </a:r>
          </a:p>
          <a:p>
            <a:pPr algn="ctr"/>
            <a:r>
              <a:rPr lang="en-US" sz="2400" i="1" dirty="0"/>
              <a:t>But every mind and body is entitled to the experience.” </a:t>
            </a:r>
            <a:r>
              <a:rPr lang="en-US" sz="2400" dirty="0"/>
              <a:t>– National Endowment for the Arts</a:t>
            </a:r>
            <a:endParaRPr lang="en-US" sz="2000" dirty="0"/>
          </a:p>
        </p:txBody>
      </p:sp>
      <p:sp>
        <p:nvSpPr>
          <p:cNvPr id="7" name="TextBox 6">
            <a:extLst>
              <a:ext uri="{FF2B5EF4-FFF2-40B4-BE49-F238E27FC236}">
                <a16:creationId xmlns:a16="http://schemas.microsoft.com/office/drawing/2014/main" id="{EF3DD383-2ED5-97B4-7F9C-E997C488A029}"/>
              </a:ext>
            </a:extLst>
          </p:cNvPr>
          <p:cNvSpPr txBox="1"/>
          <p:nvPr/>
        </p:nvSpPr>
        <p:spPr>
          <a:xfrm>
            <a:off x="4948517" y="714038"/>
            <a:ext cx="2662518" cy="461665"/>
          </a:xfrm>
          <a:prstGeom prst="rect">
            <a:avLst/>
          </a:prstGeom>
          <a:noFill/>
        </p:spPr>
        <p:txBody>
          <a:bodyPr wrap="square" rtlCol="0">
            <a:spAutoFit/>
          </a:bodyPr>
          <a:lstStyle/>
          <a:p>
            <a:r>
              <a:rPr lang="en-US" sz="2400" dirty="0"/>
              <a:t>Because…..</a:t>
            </a:r>
          </a:p>
        </p:txBody>
      </p:sp>
    </p:spTree>
    <p:extLst>
      <p:ext uri="{BB962C8B-B14F-4D97-AF65-F5344CB8AC3E}">
        <p14:creationId xmlns:p14="http://schemas.microsoft.com/office/powerpoint/2010/main" val="5226533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915524-1B6B-C8ED-C7CE-68FC38ACDAB7}"/>
              </a:ext>
            </a:extLst>
          </p:cNvPr>
          <p:cNvSpPr txBox="1"/>
          <p:nvPr/>
        </p:nvSpPr>
        <p:spPr>
          <a:xfrm>
            <a:off x="2369339" y="814551"/>
            <a:ext cx="4769224" cy="1938992"/>
          </a:xfrm>
          <a:prstGeom prst="rect">
            <a:avLst/>
          </a:prstGeom>
          <a:noFill/>
        </p:spPr>
        <p:txBody>
          <a:bodyPr wrap="square" rtlCol="0">
            <a:spAutoFit/>
          </a:bodyPr>
          <a:lstStyle/>
          <a:p>
            <a:pPr algn="ctr"/>
            <a:r>
              <a:rPr lang="en-US" sz="2400" dirty="0"/>
              <a:t>Enter Barbara Loos, blind since birth, who is the past President</a:t>
            </a:r>
          </a:p>
          <a:p>
            <a:pPr algn="ctr"/>
            <a:r>
              <a:rPr lang="en-US" sz="2400" dirty="0"/>
              <a:t>of the National Federation of the Blind of Nebraska:  </a:t>
            </a:r>
          </a:p>
          <a:p>
            <a:pPr algn="ctr"/>
            <a:endParaRPr lang="en-US" sz="2400" dirty="0"/>
          </a:p>
        </p:txBody>
      </p:sp>
      <p:pic>
        <p:nvPicPr>
          <p:cNvPr id="8198" name="Picture 6" descr="PHOTO/CAPTION: Barbara Loos">
            <a:extLst>
              <a:ext uri="{FF2B5EF4-FFF2-40B4-BE49-F238E27FC236}">
                <a16:creationId xmlns:a16="http://schemas.microsoft.com/office/drawing/2014/main" id="{7AB8CFF8-C2F6-5FB2-EE59-67C29E9FD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283" y="1467038"/>
            <a:ext cx="2743200"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415218-8844-D2AF-FB9A-19DA0CF2BD8B}"/>
              </a:ext>
            </a:extLst>
          </p:cNvPr>
          <p:cNvSpPr txBox="1"/>
          <p:nvPr/>
        </p:nvSpPr>
        <p:spPr>
          <a:xfrm>
            <a:off x="1860010" y="3171232"/>
            <a:ext cx="6096000" cy="2308324"/>
          </a:xfrm>
          <a:prstGeom prst="rect">
            <a:avLst/>
          </a:prstGeom>
          <a:noFill/>
        </p:spPr>
        <p:txBody>
          <a:bodyPr wrap="square">
            <a:spAutoFit/>
          </a:bodyPr>
          <a:lstStyle/>
          <a:p>
            <a:pPr algn="ctr"/>
            <a:r>
              <a:rPr lang="en-US" sz="2400" i="1" dirty="0"/>
              <a:t>“I have both heard of and appreciated descriptions of various aspects</a:t>
            </a:r>
          </a:p>
          <a:p>
            <a:pPr algn="ctr"/>
            <a:r>
              <a:rPr lang="en-US" sz="2400" i="1" dirty="0"/>
              <a:t>of the Pershing Mural.  While those can spark interest in learning more,</a:t>
            </a:r>
          </a:p>
          <a:p>
            <a:pPr algn="ctr"/>
            <a:r>
              <a:rPr lang="en-US" sz="2400" i="1" dirty="0"/>
              <a:t>they only flow one way—from the outside in.”</a:t>
            </a:r>
          </a:p>
        </p:txBody>
      </p:sp>
    </p:spTree>
    <p:extLst>
      <p:ext uri="{BB962C8B-B14F-4D97-AF65-F5344CB8AC3E}">
        <p14:creationId xmlns:p14="http://schemas.microsoft.com/office/powerpoint/2010/main" val="39656846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500"/>
                            </p:stCondLst>
                            <p:childTnLst>
                              <p:par>
                                <p:cTn id="9" presetID="10" presetClass="entr" presetSubtype="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249436-0719-0DE9-6F19-247D860E5898}"/>
              </a:ext>
            </a:extLst>
          </p:cNvPr>
          <p:cNvSpPr txBox="1"/>
          <p:nvPr/>
        </p:nvSpPr>
        <p:spPr>
          <a:xfrm>
            <a:off x="1613646" y="313765"/>
            <a:ext cx="9708777" cy="1569660"/>
          </a:xfrm>
          <a:prstGeom prst="rect">
            <a:avLst/>
          </a:prstGeom>
          <a:noFill/>
        </p:spPr>
        <p:txBody>
          <a:bodyPr wrap="square" rtlCol="0">
            <a:spAutoFit/>
          </a:bodyPr>
          <a:lstStyle/>
          <a:p>
            <a:pPr algn="ctr"/>
            <a:r>
              <a:rPr lang="en-US" sz="2400" dirty="0"/>
              <a:t>The Pershing Mural Preservation Committee heard her challenge and began to explore ways to make the Mural accessible to individuals like Barbara who view and experience the world through their fingers.</a:t>
            </a:r>
          </a:p>
        </p:txBody>
      </p:sp>
      <p:sp>
        <p:nvSpPr>
          <p:cNvPr id="5" name="TextBox 4">
            <a:extLst>
              <a:ext uri="{FF2B5EF4-FFF2-40B4-BE49-F238E27FC236}">
                <a16:creationId xmlns:a16="http://schemas.microsoft.com/office/drawing/2014/main" id="{145E673B-3590-64B8-B13E-527A29C7FFFB}"/>
              </a:ext>
            </a:extLst>
          </p:cNvPr>
          <p:cNvSpPr txBox="1"/>
          <p:nvPr/>
        </p:nvSpPr>
        <p:spPr>
          <a:xfrm>
            <a:off x="977153" y="5085126"/>
            <a:ext cx="11349317" cy="1569660"/>
          </a:xfrm>
          <a:prstGeom prst="rect">
            <a:avLst/>
          </a:prstGeom>
          <a:noFill/>
        </p:spPr>
        <p:txBody>
          <a:bodyPr wrap="square" rtlCol="0">
            <a:spAutoFit/>
          </a:bodyPr>
          <a:lstStyle/>
          <a:p>
            <a:pPr algn="ctr"/>
            <a:r>
              <a:rPr lang="en-US" sz="2400" dirty="0"/>
              <a:t>Barbara explained, </a:t>
            </a:r>
            <a:r>
              <a:rPr lang="en-US" sz="2400" i="1" dirty="0"/>
              <a:t>“Experiencing the Mural in</a:t>
            </a:r>
          </a:p>
          <a:p>
            <a:pPr algn="ctr"/>
            <a:r>
              <a:rPr lang="en-US" sz="2400" i="1" dirty="0"/>
              <a:t>3-D form would allow me to interact with it.  My perspective</a:t>
            </a:r>
          </a:p>
          <a:p>
            <a:pPr algn="ctr"/>
            <a:r>
              <a:rPr lang="en-US" sz="2400" i="1" dirty="0"/>
              <a:t>can then include what it evokes from within—something visual art</a:t>
            </a:r>
          </a:p>
          <a:p>
            <a:pPr algn="ctr"/>
            <a:r>
              <a:rPr lang="en-US" sz="2400" i="1" dirty="0"/>
              <a:t>can’t convey.”</a:t>
            </a:r>
          </a:p>
        </p:txBody>
      </p:sp>
      <p:pic>
        <p:nvPicPr>
          <p:cNvPr id="9218" name="Picture 2" descr="This is the first museum where blind people can see art with their hands">
            <a:extLst>
              <a:ext uri="{FF2B5EF4-FFF2-40B4-BE49-F238E27FC236}">
                <a16:creationId xmlns:a16="http://schemas.microsoft.com/office/drawing/2014/main" id="{37D4BCFD-85E8-187B-F552-B417BC691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1097" y="1977125"/>
            <a:ext cx="4097992" cy="301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57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50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3DFDE1-E9B5-FCD9-F197-B200B16077D6}"/>
              </a:ext>
            </a:extLst>
          </p:cNvPr>
          <p:cNvSpPr txBox="1"/>
          <p:nvPr/>
        </p:nvSpPr>
        <p:spPr>
          <a:xfrm>
            <a:off x="1748118" y="1039905"/>
            <a:ext cx="4410635" cy="1200329"/>
          </a:xfrm>
          <a:prstGeom prst="rect">
            <a:avLst/>
          </a:prstGeom>
          <a:noFill/>
        </p:spPr>
        <p:txBody>
          <a:bodyPr wrap="square" rtlCol="0">
            <a:spAutoFit/>
          </a:bodyPr>
          <a:lstStyle/>
          <a:p>
            <a:pPr algn="ctr"/>
            <a:r>
              <a:rPr lang="en-US" sz="2400" dirty="0"/>
              <a:t>The search began and the Committee found</a:t>
            </a:r>
          </a:p>
          <a:p>
            <a:pPr algn="ctr"/>
            <a:r>
              <a:rPr lang="en-US" sz="2400" dirty="0"/>
              <a:t>John Olson.</a:t>
            </a:r>
          </a:p>
        </p:txBody>
      </p:sp>
      <p:sp>
        <p:nvSpPr>
          <p:cNvPr id="4" name="TextBox 3">
            <a:extLst>
              <a:ext uri="{FF2B5EF4-FFF2-40B4-BE49-F238E27FC236}">
                <a16:creationId xmlns:a16="http://schemas.microsoft.com/office/drawing/2014/main" id="{F49C463F-0D9C-8796-625D-E8E58273BA5F}"/>
              </a:ext>
            </a:extLst>
          </p:cNvPr>
          <p:cNvSpPr txBox="1"/>
          <p:nvPr/>
        </p:nvSpPr>
        <p:spPr>
          <a:xfrm>
            <a:off x="2017059" y="2849976"/>
            <a:ext cx="4410635" cy="3046988"/>
          </a:xfrm>
          <a:prstGeom prst="rect">
            <a:avLst/>
          </a:prstGeom>
          <a:noFill/>
        </p:spPr>
        <p:txBody>
          <a:bodyPr wrap="square">
            <a:spAutoFit/>
          </a:bodyPr>
          <a:lstStyle/>
          <a:p>
            <a:pPr algn="ctr"/>
            <a:r>
              <a:rPr lang="en-US" sz="2400" dirty="0"/>
              <a:t>A former photographer for LIFE magazine, Olson (Chatham, NY) co-founded a company called 3DPhotoWorks that developed and patented their own printing process for works of art.</a:t>
            </a:r>
          </a:p>
        </p:txBody>
      </p:sp>
      <p:pic>
        <p:nvPicPr>
          <p:cNvPr id="10242" name="Picture 2" descr="3D Creations Allow the Blind to Experience Artwork in a New Way">
            <a:extLst>
              <a:ext uri="{FF2B5EF4-FFF2-40B4-BE49-F238E27FC236}">
                <a16:creationId xmlns:a16="http://schemas.microsoft.com/office/drawing/2014/main" id="{F7C2B6D2-2A5F-9C8E-D08F-D2F3E7467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3252" y="977152"/>
            <a:ext cx="5216199" cy="5216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946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anim calcmode="lin" valueType="num">
                                      <p:cBhvr>
                                        <p:cTn id="8" dur="2000" fill="hold"/>
                                        <p:tgtEl>
                                          <p:spTgt spid="10242"/>
                                        </p:tgtEl>
                                        <p:attrNameLst>
                                          <p:attrName>ppt_x</p:attrName>
                                        </p:attrNameLst>
                                      </p:cBhvr>
                                      <p:tavLst>
                                        <p:tav tm="0">
                                          <p:val>
                                            <p:strVal val="#ppt_x"/>
                                          </p:val>
                                        </p:tav>
                                        <p:tav tm="100000">
                                          <p:val>
                                            <p:strVal val="#ppt_x"/>
                                          </p:val>
                                        </p:tav>
                                      </p:tavLst>
                                    </p:anim>
                                    <p:anim calcmode="lin" valueType="num">
                                      <p:cBhvr>
                                        <p:cTn id="9" dur="2000" fill="hold"/>
                                        <p:tgtEl>
                                          <p:spTgt spid="10242"/>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0" presetClass="entr" presetSubtype="0" fill="hold" nodeType="afterEffect">
                                  <p:stCondLst>
                                    <p:cond delay="5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21A65FF-4D0E-71B6-41E9-EDED94CDC82B}"/>
              </a:ext>
            </a:extLst>
          </p:cNvPr>
          <p:cNvSpPr txBox="1"/>
          <p:nvPr/>
        </p:nvSpPr>
        <p:spPr>
          <a:xfrm>
            <a:off x="1896034" y="1676490"/>
            <a:ext cx="3787589" cy="2308324"/>
          </a:xfrm>
          <a:prstGeom prst="rect">
            <a:avLst/>
          </a:prstGeom>
          <a:noFill/>
        </p:spPr>
        <p:txBody>
          <a:bodyPr wrap="square" rtlCol="0">
            <a:spAutoFit/>
          </a:bodyPr>
          <a:lstStyle/>
          <a:p>
            <a:pPr algn="ctr"/>
            <a:r>
              <a:rPr lang="en-US" sz="2400" dirty="0"/>
              <a:t>Olson shares, </a:t>
            </a:r>
            <a:r>
              <a:rPr lang="en-US" sz="2400" i="1" dirty="0"/>
              <a:t>“With 285 million blind people</a:t>
            </a:r>
          </a:p>
          <a:p>
            <a:pPr algn="ctr"/>
            <a:r>
              <a:rPr lang="en-US" sz="2400" i="1" dirty="0"/>
              <a:t>worldwide, we’re going to change the way they ‘see’ art and photography.”</a:t>
            </a:r>
          </a:p>
        </p:txBody>
      </p:sp>
      <p:pic>
        <p:nvPicPr>
          <p:cNvPr id="14338" name="Picture 2" descr="The Braille Challenge: Learning through Competition">
            <a:extLst>
              <a:ext uri="{FF2B5EF4-FFF2-40B4-BE49-F238E27FC236}">
                <a16:creationId xmlns:a16="http://schemas.microsoft.com/office/drawing/2014/main" id="{BB3D6BCB-6EAF-8FB8-7E43-97205590F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9129" y="928967"/>
            <a:ext cx="5690348" cy="537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6974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6919A-593D-DE48-3098-02056BF16F92}"/>
              </a:ext>
            </a:extLst>
          </p:cNvPr>
          <p:cNvSpPr txBox="1"/>
          <p:nvPr/>
        </p:nvSpPr>
        <p:spPr>
          <a:xfrm>
            <a:off x="1576949" y="374826"/>
            <a:ext cx="9431710" cy="1200329"/>
          </a:xfrm>
          <a:prstGeom prst="rect">
            <a:avLst/>
          </a:prstGeom>
          <a:noFill/>
        </p:spPr>
        <p:txBody>
          <a:bodyPr wrap="square" rtlCol="0">
            <a:spAutoFit/>
          </a:bodyPr>
          <a:lstStyle/>
          <a:p>
            <a:pPr algn="ctr"/>
            <a:r>
              <a:rPr lang="en-US" sz="2400" dirty="0"/>
              <a:t>Olson explains:  </a:t>
            </a:r>
            <a:r>
              <a:rPr lang="en-US" sz="2400" i="1" dirty="0"/>
              <a:t>“It’s a three-step process in which we take a conventional, two-dimensional image and convert it to 3-D data.” </a:t>
            </a:r>
          </a:p>
        </p:txBody>
      </p:sp>
      <p:sp>
        <p:nvSpPr>
          <p:cNvPr id="5" name="TextBox 4">
            <a:extLst>
              <a:ext uri="{FF2B5EF4-FFF2-40B4-BE49-F238E27FC236}">
                <a16:creationId xmlns:a16="http://schemas.microsoft.com/office/drawing/2014/main" id="{B50436D2-8D5F-C418-6896-8EA796548879}"/>
              </a:ext>
            </a:extLst>
          </p:cNvPr>
          <p:cNvSpPr txBox="1"/>
          <p:nvPr/>
        </p:nvSpPr>
        <p:spPr>
          <a:xfrm>
            <a:off x="6598023" y="2488177"/>
            <a:ext cx="4276165" cy="2677656"/>
          </a:xfrm>
          <a:prstGeom prst="rect">
            <a:avLst/>
          </a:prstGeom>
          <a:noFill/>
        </p:spPr>
        <p:txBody>
          <a:bodyPr wrap="square" rtlCol="0">
            <a:spAutoFit/>
          </a:bodyPr>
          <a:lstStyle/>
          <a:p>
            <a:pPr algn="ctr"/>
            <a:r>
              <a:rPr lang="en-US" sz="2400" i="1" dirty="0"/>
              <a:t>“Once that data has been converted, we send</a:t>
            </a:r>
          </a:p>
          <a:p>
            <a:pPr algn="ctr"/>
            <a:r>
              <a:rPr lang="en-US" sz="2400" i="1" dirty="0"/>
              <a:t>it to a machine that sculpts the data out of a</a:t>
            </a:r>
          </a:p>
          <a:p>
            <a:pPr algn="ctr"/>
            <a:r>
              <a:rPr lang="en-US" sz="2400" i="1" dirty="0"/>
              <a:t>block of substrate.  It gives that image length,</a:t>
            </a:r>
          </a:p>
          <a:p>
            <a:pPr algn="ctr"/>
            <a:r>
              <a:rPr lang="en-US" sz="2400" i="1" dirty="0"/>
              <a:t>width, depth and texture.”</a:t>
            </a:r>
          </a:p>
        </p:txBody>
      </p:sp>
      <p:pic>
        <p:nvPicPr>
          <p:cNvPr id="12290" name="Picture 2" descr="A Glimpse at 3D Printing Technology |">
            <a:extLst>
              <a:ext uri="{FF2B5EF4-FFF2-40B4-BE49-F238E27FC236}">
                <a16:creationId xmlns:a16="http://schemas.microsoft.com/office/drawing/2014/main" id="{B8F7A3A0-D3EA-25ED-F512-B4876B460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812" y="2026024"/>
            <a:ext cx="5125916" cy="341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2878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E90943-BC0A-2691-6E73-2439782D845A}"/>
              </a:ext>
            </a:extLst>
          </p:cNvPr>
          <p:cNvSpPr txBox="1"/>
          <p:nvPr/>
        </p:nvSpPr>
        <p:spPr>
          <a:xfrm>
            <a:off x="1658471" y="64982"/>
            <a:ext cx="8379905" cy="1200329"/>
          </a:xfrm>
          <a:prstGeom prst="rect">
            <a:avLst/>
          </a:prstGeom>
          <a:noFill/>
        </p:spPr>
        <p:txBody>
          <a:bodyPr wrap="square" rtlCol="0">
            <a:spAutoFit/>
          </a:bodyPr>
          <a:lstStyle/>
          <a:p>
            <a:pPr algn="ctr"/>
            <a:r>
              <a:rPr lang="en-US" sz="2400" i="1" dirty="0"/>
              <a:t>“And once that’s been sculpted, it goes through a printing process where we lay the image back down on top of the relief in perfect registration.” </a:t>
            </a:r>
          </a:p>
        </p:txBody>
      </p:sp>
      <p:sp>
        <p:nvSpPr>
          <p:cNvPr id="5" name="TextBox 4">
            <a:extLst>
              <a:ext uri="{FF2B5EF4-FFF2-40B4-BE49-F238E27FC236}">
                <a16:creationId xmlns:a16="http://schemas.microsoft.com/office/drawing/2014/main" id="{C3171EE0-5A04-CEFD-1487-E8EE4B88E930}"/>
              </a:ext>
            </a:extLst>
          </p:cNvPr>
          <p:cNvSpPr txBox="1"/>
          <p:nvPr/>
        </p:nvSpPr>
        <p:spPr>
          <a:xfrm>
            <a:off x="1586753" y="5727552"/>
            <a:ext cx="8857129" cy="830997"/>
          </a:xfrm>
          <a:prstGeom prst="rect">
            <a:avLst/>
          </a:prstGeom>
          <a:noFill/>
        </p:spPr>
        <p:txBody>
          <a:bodyPr wrap="square" rtlCol="0">
            <a:spAutoFit/>
          </a:bodyPr>
          <a:lstStyle/>
          <a:p>
            <a:pPr algn="ctr"/>
            <a:r>
              <a:rPr lang="en-US" sz="2400" i="1" dirty="0"/>
              <a:t>“So what you end up with is a three-dimensional print that has length, width, depth and texture.”</a:t>
            </a:r>
          </a:p>
        </p:txBody>
      </p:sp>
      <p:pic>
        <p:nvPicPr>
          <p:cNvPr id="11268" name="Picture 4">
            <a:extLst>
              <a:ext uri="{FF2B5EF4-FFF2-40B4-BE49-F238E27FC236}">
                <a16:creationId xmlns:a16="http://schemas.microsoft.com/office/drawing/2014/main" id="{BEC2C53F-61E0-FB51-5DD7-2BED0891C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772" y="1308847"/>
            <a:ext cx="4571089" cy="4240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342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anim calcmode="lin" valueType="num">
                                      <p:cBhvr>
                                        <p:cTn id="8" dur="1000" fill="hold"/>
                                        <p:tgtEl>
                                          <p:spTgt spid="11268"/>
                                        </p:tgtEl>
                                        <p:attrNameLst>
                                          <p:attrName>ppt_x</p:attrName>
                                        </p:attrNameLst>
                                      </p:cBhvr>
                                      <p:tavLst>
                                        <p:tav tm="0">
                                          <p:val>
                                            <p:strVal val="#ppt_x"/>
                                          </p:val>
                                        </p:tav>
                                        <p:tav tm="100000">
                                          <p:val>
                                            <p:strVal val="#ppt_x"/>
                                          </p:val>
                                        </p:tav>
                                      </p:tavLst>
                                    </p:anim>
                                    <p:anim calcmode="lin" valueType="num">
                                      <p:cBhvr>
                                        <p:cTn id="9" dur="1000" fill="hold"/>
                                        <p:tgtEl>
                                          <p:spTgt spid="11268"/>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ohn Olson: Chronicler of the '60s, Innovator For the Blind ...">
            <a:extLst>
              <a:ext uri="{FF2B5EF4-FFF2-40B4-BE49-F238E27FC236}">
                <a16:creationId xmlns:a16="http://schemas.microsoft.com/office/drawing/2014/main" id="{E2513433-33DF-416D-CD72-CEDAC4BBE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1493" y="652157"/>
            <a:ext cx="7987553" cy="44935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3CE0885-2646-D7BB-30C8-5C33B2C2CEF7}"/>
              </a:ext>
            </a:extLst>
          </p:cNvPr>
          <p:cNvSpPr txBox="1"/>
          <p:nvPr/>
        </p:nvSpPr>
        <p:spPr>
          <a:xfrm>
            <a:off x="1806747" y="5477435"/>
            <a:ext cx="8864301" cy="830997"/>
          </a:xfrm>
          <a:prstGeom prst="rect">
            <a:avLst/>
          </a:prstGeom>
          <a:noFill/>
        </p:spPr>
        <p:txBody>
          <a:bodyPr wrap="square" rtlCol="0">
            <a:spAutoFit/>
          </a:bodyPr>
          <a:lstStyle/>
          <a:p>
            <a:pPr algn="ctr"/>
            <a:r>
              <a:rPr lang="en-US" sz="2400" dirty="0"/>
              <a:t>When headsets are made available, narrative will help the visitor experience the exhibit using multiple senses.</a:t>
            </a:r>
          </a:p>
        </p:txBody>
      </p:sp>
    </p:spTree>
    <p:extLst>
      <p:ext uri="{BB962C8B-B14F-4D97-AF65-F5344CB8AC3E}">
        <p14:creationId xmlns:p14="http://schemas.microsoft.com/office/powerpoint/2010/main" val="3600262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F13510-6B01-D1E6-4479-042E607D14FB}"/>
              </a:ext>
            </a:extLst>
          </p:cNvPr>
          <p:cNvSpPr txBox="1"/>
          <p:nvPr/>
        </p:nvSpPr>
        <p:spPr>
          <a:xfrm>
            <a:off x="1824317" y="5085693"/>
            <a:ext cx="8543365" cy="1200329"/>
          </a:xfrm>
          <a:prstGeom prst="rect">
            <a:avLst/>
          </a:prstGeom>
          <a:noFill/>
        </p:spPr>
        <p:txBody>
          <a:bodyPr wrap="square" rtlCol="0">
            <a:spAutoFit/>
          </a:bodyPr>
          <a:lstStyle/>
          <a:p>
            <a:pPr algn="ctr"/>
            <a:r>
              <a:rPr lang="en-US" sz="2400" dirty="0"/>
              <a:t>Olson shares that his 3-D images can be found throughout four countries (U.S., Canada, Norway, and Belgium) in permanent and traveling exhibits…..</a:t>
            </a:r>
          </a:p>
        </p:txBody>
      </p:sp>
      <p:pic>
        <p:nvPicPr>
          <p:cNvPr id="15362" name="Picture 2">
            <a:extLst>
              <a:ext uri="{FF2B5EF4-FFF2-40B4-BE49-F238E27FC236}">
                <a16:creationId xmlns:a16="http://schemas.microsoft.com/office/drawing/2014/main" id="{02A78705-423B-2549-0F97-EF8AA3567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078" y="829236"/>
            <a:ext cx="7227545" cy="4065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914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229B96-C98B-6BE9-3207-4415BEE22436}"/>
              </a:ext>
            </a:extLst>
          </p:cNvPr>
          <p:cNvSpPr txBox="1"/>
          <p:nvPr/>
        </p:nvSpPr>
        <p:spPr>
          <a:xfrm>
            <a:off x="1946058" y="76378"/>
            <a:ext cx="7609776" cy="2585323"/>
          </a:xfrm>
          <a:prstGeom prst="rect">
            <a:avLst/>
          </a:prstGeom>
          <a:noFill/>
        </p:spPr>
        <p:txBody>
          <a:bodyPr wrap="none" rtlCol="0">
            <a:spAutoFit/>
          </a:bodyPr>
          <a:lstStyle/>
          <a:p>
            <a:r>
              <a:rPr lang="en-US" dirty="0"/>
              <a:t>…..and in places like</a:t>
            </a:r>
          </a:p>
          <a:p>
            <a:pPr marL="285750" indent="-285750">
              <a:buFont typeface="Wingdings" panose="05000000000000000000" pitchFamily="2" charset="2"/>
              <a:buChar char="§"/>
            </a:pPr>
            <a:r>
              <a:rPr lang="en-US" dirty="0"/>
              <a:t>Houston Museum of Natural Science (Houston, TX)</a:t>
            </a:r>
          </a:p>
          <a:p>
            <a:pPr marL="285750" indent="-285750">
              <a:buFont typeface="Wingdings" panose="05000000000000000000" pitchFamily="2" charset="2"/>
              <a:buChar char="§"/>
            </a:pPr>
            <a:r>
              <a:rPr lang="en-US" dirty="0"/>
              <a:t>Sacramento History Museum (Sacramento, CA)</a:t>
            </a:r>
          </a:p>
          <a:p>
            <a:pPr marL="285750" indent="-285750">
              <a:buFont typeface="Wingdings" panose="05000000000000000000" pitchFamily="2" charset="2"/>
              <a:buChar char="§"/>
            </a:pPr>
            <a:r>
              <a:rPr lang="en-US" dirty="0"/>
              <a:t>Museum of the Bible (Washington, DC)</a:t>
            </a:r>
          </a:p>
          <a:p>
            <a:pPr marL="285750" indent="-285750">
              <a:buFont typeface="Wingdings" panose="05000000000000000000" pitchFamily="2" charset="2"/>
              <a:buChar char="§"/>
            </a:pPr>
            <a:r>
              <a:rPr lang="en-US" dirty="0"/>
              <a:t>Lowell Observatory (Flagstaff, AZ)</a:t>
            </a:r>
          </a:p>
          <a:p>
            <a:pPr marL="285750" indent="-285750">
              <a:buFont typeface="Wingdings" panose="05000000000000000000" pitchFamily="2" charset="2"/>
              <a:buChar char="§"/>
            </a:pPr>
            <a:r>
              <a:rPr lang="en-US" dirty="0"/>
              <a:t>Laura Ingalls Wilder Historic Home and Museum (Mansfield, MO)</a:t>
            </a:r>
          </a:p>
          <a:p>
            <a:pPr marL="285750" indent="-285750">
              <a:buFont typeface="Wingdings" panose="05000000000000000000" pitchFamily="2" charset="2"/>
              <a:buChar char="§"/>
            </a:pPr>
            <a:r>
              <a:rPr lang="en-US" dirty="0"/>
              <a:t>Butler Institute of American Art (Youngstown, OH)</a:t>
            </a:r>
          </a:p>
          <a:p>
            <a:pPr marL="285750" indent="-285750">
              <a:buFont typeface="Wingdings" panose="05000000000000000000" pitchFamily="2" charset="2"/>
              <a:buChar char="§"/>
            </a:pPr>
            <a:r>
              <a:rPr lang="en-US" dirty="0"/>
              <a:t>National Museum of Wildlife Art (Jackson, WY)</a:t>
            </a:r>
          </a:p>
          <a:p>
            <a:pPr marL="285750" indent="-285750">
              <a:buFont typeface="Wingdings" panose="05000000000000000000" pitchFamily="2" charset="2"/>
              <a:buChar char="§"/>
            </a:pPr>
            <a:r>
              <a:rPr lang="en-US" dirty="0"/>
              <a:t>Missouri School for the Blind (St. Louis, MO)</a:t>
            </a:r>
          </a:p>
        </p:txBody>
      </p:sp>
      <p:pic>
        <p:nvPicPr>
          <p:cNvPr id="16386" name="Picture 2" descr="The Houston Museum of Natural Science ❤️🦖🧠🌌 (@hmns) / X">
            <a:extLst>
              <a:ext uri="{FF2B5EF4-FFF2-40B4-BE49-F238E27FC236}">
                <a16:creationId xmlns:a16="http://schemas.microsoft.com/office/drawing/2014/main" id="{F84BE822-5362-D8DB-0256-E65CF70B0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357" y="2711748"/>
            <a:ext cx="1943100" cy="174906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Brand">
            <a:extLst>
              <a:ext uri="{FF2B5EF4-FFF2-40B4-BE49-F238E27FC236}">
                <a16:creationId xmlns:a16="http://schemas.microsoft.com/office/drawing/2014/main" id="{B4AE914F-0C73-522D-7C7A-2C072A465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862" y="2805112"/>
            <a:ext cx="124777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Museum of the Bible Logo">
            <a:extLst>
              <a:ext uri="{FF2B5EF4-FFF2-40B4-BE49-F238E27FC236}">
                <a16:creationId xmlns:a16="http://schemas.microsoft.com/office/drawing/2014/main" id="{A9882735-B6F0-3BA8-35CB-DC3E99DED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854" y="2805112"/>
            <a:ext cx="2389632" cy="13018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44DF7B3-1B1F-B778-DBCF-4825334D56CB}"/>
              </a:ext>
            </a:extLst>
          </p:cNvPr>
          <p:cNvPicPr>
            <a:picLocks noChangeAspect="1"/>
          </p:cNvPicPr>
          <p:nvPr/>
        </p:nvPicPr>
        <p:blipFill>
          <a:blip r:embed="rId5"/>
          <a:stretch>
            <a:fillRect/>
          </a:stretch>
        </p:blipFill>
        <p:spPr>
          <a:xfrm>
            <a:off x="8283703" y="2854850"/>
            <a:ext cx="2857500" cy="990600"/>
          </a:xfrm>
          <a:prstGeom prst="rect">
            <a:avLst/>
          </a:prstGeom>
          <a:solidFill>
            <a:schemeClr val="accent1"/>
          </a:solidFill>
        </p:spPr>
      </p:pic>
      <p:pic>
        <p:nvPicPr>
          <p:cNvPr id="16396" name="Picture 12">
            <a:extLst>
              <a:ext uri="{FF2B5EF4-FFF2-40B4-BE49-F238E27FC236}">
                <a16:creationId xmlns:a16="http://schemas.microsoft.com/office/drawing/2014/main" id="{6392A786-333E-C9DE-0566-5A81BDBFB3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9580" y="4786640"/>
            <a:ext cx="336232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The Butler Institute of American Art (@ButlerArt) / X">
            <a:extLst>
              <a:ext uri="{FF2B5EF4-FFF2-40B4-BE49-F238E27FC236}">
                <a16:creationId xmlns:a16="http://schemas.microsoft.com/office/drawing/2014/main" id="{96E908E1-C1D0-8548-D3FF-67A565D809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899" y="4446524"/>
            <a:ext cx="19431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descr="National Museum of Wildlife Art">
            <a:extLst>
              <a:ext uri="{FF2B5EF4-FFF2-40B4-BE49-F238E27FC236}">
                <a16:creationId xmlns:a16="http://schemas.microsoft.com/office/drawing/2014/main" id="{3134335B-FA73-2AE7-209A-EEA49EE2FC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7928" y="4460812"/>
            <a:ext cx="19145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6404" name="Picture 20" descr="Missouri School for the Blind | St. Louis MO">
            <a:extLst>
              <a:ext uri="{FF2B5EF4-FFF2-40B4-BE49-F238E27FC236}">
                <a16:creationId xmlns:a16="http://schemas.microsoft.com/office/drawing/2014/main" id="{341EEFE2-1688-561E-A060-6E7BA4BE64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77741" y="4432237"/>
            <a:ext cx="19431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9916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6388"/>
                                        </p:tgtEl>
                                        <p:attrNameLst>
                                          <p:attrName>style.visibility</p:attrName>
                                        </p:attrNameLst>
                                      </p:cBhvr>
                                      <p:to>
                                        <p:strVal val="visible"/>
                                      </p:to>
                                    </p:set>
                                    <p:animEffect transition="in" filter="fade">
                                      <p:cBhvr>
                                        <p:cTn id="12" dur="1000"/>
                                        <p:tgtEl>
                                          <p:spTgt spid="16388"/>
                                        </p:tgtEl>
                                      </p:cBhvr>
                                    </p:animEffect>
                                    <p:anim calcmode="lin" valueType="num">
                                      <p:cBhvr>
                                        <p:cTn id="13" dur="1000" fill="hold"/>
                                        <p:tgtEl>
                                          <p:spTgt spid="16388"/>
                                        </p:tgtEl>
                                        <p:attrNameLst>
                                          <p:attrName>ppt_x</p:attrName>
                                        </p:attrNameLst>
                                      </p:cBhvr>
                                      <p:tavLst>
                                        <p:tav tm="0">
                                          <p:val>
                                            <p:strVal val="#ppt_x"/>
                                          </p:val>
                                        </p:tav>
                                        <p:tav tm="100000">
                                          <p:val>
                                            <p:strVal val="#ppt_x"/>
                                          </p:val>
                                        </p:tav>
                                      </p:tavLst>
                                    </p:anim>
                                    <p:anim calcmode="lin" valueType="num">
                                      <p:cBhvr>
                                        <p:cTn id="14" dur="1000" fill="hold"/>
                                        <p:tgtEl>
                                          <p:spTgt spid="1638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16390"/>
                                        </p:tgtEl>
                                        <p:attrNameLst>
                                          <p:attrName>style.visibility</p:attrName>
                                        </p:attrNameLst>
                                      </p:cBhvr>
                                      <p:to>
                                        <p:strVal val="visible"/>
                                      </p:to>
                                    </p:set>
                                    <p:animEffect transition="in" filter="fade">
                                      <p:cBhvr>
                                        <p:cTn id="17" dur="1000"/>
                                        <p:tgtEl>
                                          <p:spTgt spid="16390"/>
                                        </p:tgtEl>
                                      </p:cBhvr>
                                    </p:animEffect>
                                    <p:anim calcmode="lin" valueType="num">
                                      <p:cBhvr>
                                        <p:cTn id="18" dur="1000" fill="hold"/>
                                        <p:tgtEl>
                                          <p:spTgt spid="16390"/>
                                        </p:tgtEl>
                                        <p:attrNameLst>
                                          <p:attrName>ppt_x</p:attrName>
                                        </p:attrNameLst>
                                      </p:cBhvr>
                                      <p:tavLst>
                                        <p:tav tm="0">
                                          <p:val>
                                            <p:strVal val="#ppt_x"/>
                                          </p:val>
                                        </p:tav>
                                        <p:tav tm="100000">
                                          <p:val>
                                            <p:strVal val="#ppt_x"/>
                                          </p:val>
                                        </p:tav>
                                      </p:tavLst>
                                    </p:anim>
                                    <p:anim calcmode="lin" valueType="num">
                                      <p:cBhvr>
                                        <p:cTn id="19" dur="1000" fill="hold"/>
                                        <p:tgtEl>
                                          <p:spTgt spid="1639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16396"/>
                                        </p:tgtEl>
                                        <p:attrNameLst>
                                          <p:attrName>style.visibility</p:attrName>
                                        </p:attrNameLst>
                                      </p:cBhvr>
                                      <p:to>
                                        <p:strVal val="visible"/>
                                      </p:to>
                                    </p:set>
                                    <p:animEffect transition="in" filter="fade">
                                      <p:cBhvr>
                                        <p:cTn id="27" dur="1000"/>
                                        <p:tgtEl>
                                          <p:spTgt spid="16396"/>
                                        </p:tgtEl>
                                      </p:cBhvr>
                                    </p:animEffect>
                                    <p:anim calcmode="lin" valueType="num">
                                      <p:cBhvr>
                                        <p:cTn id="28" dur="1000" fill="hold"/>
                                        <p:tgtEl>
                                          <p:spTgt spid="16396"/>
                                        </p:tgtEl>
                                        <p:attrNameLst>
                                          <p:attrName>ppt_x</p:attrName>
                                        </p:attrNameLst>
                                      </p:cBhvr>
                                      <p:tavLst>
                                        <p:tav tm="0">
                                          <p:val>
                                            <p:strVal val="#ppt_x"/>
                                          </p:val>
                                        </p:tav>
                                        <p:tav tm="100000">
                                          <p:val>
                                            <p:strVal val="#ppt_x"/>
                                          </p:val>
                                        </p:tav>
                                      </p:tavLst>
                                    </p:anim>
                                    <p:anim calcmode="lin" valueType="num">
                                      <p:cBhvr>
                                        <p:cTn id="29" dur="1000" fill="hold"/>
                                        <p:tgtEl>
                                          <p:spTgt spid="1639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16398"/>
                                        </p:tgtEl>
                                        <p:attrNameLst>
                                          <p:attrName>style.visibility</p:attrName>
                                        </p:attrNameLst>
                                      </p:cBhvr>
                                      <p:to>
                                        <p:strVal val="visible"/>
                                      </p:to>
                                    </p:set>
                                    <p:animEffect transition="in" filter="fade">
                                      <p:cBhvr>
                                        <p:cTn id="32" dur="1000"/>
                                        <p:tgtEl>
                                          <p:spTgt spid="16398"/>
                                        </p:tgtEl>
                                      </p:cBhvr>
                                    </p:animEffect>
                                    <p:anim calcmode="lin" valueType="num">
                                      <p:cBhvr>
                                        <p:cTn id="33" dur="1000" fill="hold"/>
                                        <p:tgtEl>
                                          <p:spTgt spid="16398"/>
                                        </p:tgtEl>
                                        <p:attrNameLst>
                                          <p:attrName>ppt_x</p:attrName>
                                        </p:attrNameLst>
                                      </p:cBhvr>
                                      <p:tavLst>
                                        <p:tav tm="0">
                                          <p:val>
                                            <p:strVal val="#ppt_x"/>
                                          </p:val>
                                        </p:tav>
                                        <p:tav tm="100000">
                                          <p:val>
                                            <p:strVal val="#ppt_x"/>
                                          </p:val>
                                        </p:tav>
                                      </p:tavLst>
                                    </p:anim>
                                    <p:anim calcmode="lin" valueType="num">
                                      <p:cBhvr>
                                        <p:cTn id="34" dur="1000" fill="hold"/>
                                        <p:tgtEl>
                                          <p:spTgt spid="1639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16400"/>
                                        </p:tgtEl>
                                        <p:attrNameLst>
                                          <p:attrName>style.visibility</p:attrName>
                                        </p:attrNameLst>
                                      </p:cBhvr>
                                      <p:to>
                                        <p:strVal val="visible"/>
                                      </p:to>
                                    </p:set>
                                    <p:animEffect transition="in" filter="fade">
                                      <p:cBhvr>
                                        <p:cTn id="37" dur="1000"/>
                                        <p:tgtEl>
                                          <p:spTgt spid="16400"/>
                                        </p:tgtEl>
                                      </p:cBhvr>
                                    </p:animEffect>
                                    <p:anim calcmode="lin" valueType="num">
                                      <p:cBhvr>
                                        <p:cTn id="38" dur="1000" fill="hold"/>
                                        <p:tgtEl>
                                          <p:spTgt spid="16400"/>
                                        </p:tgtEl>
                                        <p:attrNameLst>
                                          <p:attrName>ppt_x</p:attrName>
                                        </p:attrNameLst>
                                      </p:cBhvr>
                                      <p:tavLst>
                                        <p:tav tm="0">
                                          <p:val>
                                            <p:strVal val="#ppt_x"/>
                                          </p:val>
                                        </p:tav>
                                        <p:tav tm="100000">
                                          <p:val>
                                            <p:strVal val="#ppt_x"/>
                                          </p:val>
                                        </p:tav>
                                      </p:tavLst>
                                    </p:anim>
                                    <p:anim calcmode="lin" valueType="num">
                                      <p:cBhvr>
                                        <p:cTn id="39" dur="1000" fill="hold"/>
                                        <p:tgtEl>
                                          <p:spTgt spid="1640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500"/>
                                  </p:stCondLst>
                                  <p:childTnLst>
                                    <p:set>
                                      <p:cBhvr>
                                        <p:cTn id="41" dur="1" fill="hold">
                                          <p:stCondLst>
                                            <p:cond delay="0"/>
                                          </p:stCondLst>
                                        </p:cTn>
                                        <p:tgtEl>
                                          <p:spTgt spid="16404"/>
                                        </p:tgtEl>
                                        <p:attrNameLst>
                                          <p:attrName>style.visibility</p:attrName>
                                        </p:attrNameLst>
                                      </p:cBhvr>
                                      <p:to>
                                        <p:strVal val="visible"/>
                                      </p:to>
                                    </p:set>
                                    <p:animEffect transition="in" filter="fade">
                                      <p:cBhvr>
                                        <p:cTn id="42" dur="1000"/>
                                        <p:tgtEl>
                                          <p:spTgt spid="16404"/>
                                        </p:tgtEl>
                                      </p:cBhvr>
                                    </p:animEffect>
                                    <p:anim calcmode="lin" valueType="num">
                                      <p:cBhvr>
                                        <p:cTn id="43" dur="1000" fill="hold"/>
                                        <p:tgtEl>
                                          <p:spTgt spid="16404"/>
                                        </p:tgtEl>
                                        <p:attrNameLst>
                                          <p:attrName>ppt_x</p:attrName>
                                        </p:attrNameLst>
                                      </p:cBhvr>
                                      <p:tavLst>
                                        <p:tav tm="0">
                                          <p:val>
                                            <p:strVal val="#ppt_x"/>
                                          </p:val>
                                        </p:tav>
                                        <p:tav tm="100000">
                                          <p:val>
                                            <p:strVal val="#ppt_x"/>
                                          </p:val>
                                        </p:tav>
                                      </p:tavLst>
                                    </p:anim>
                                    <p:anim calcmode="lin" valueType="num">
                                      <p:cBhvr>
                                        <p:cTn id="44" dur="1000" fill="hold"/>
                                        <p:tgtEl>
                                          <p:spTgt spid="164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2C74322-FC64-3ADA-926C-AA03A5EAA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3341" y="148478"/>
            <a:ext cx="8579129" cy="48090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62280C7-3729-4347-651F-9031FC00DE96}"/>
              </a:ext>
            </a:extLst>
          </p:cNvPr>
          <p:cNvSpPr txBox="1"/>
          <p:nvPr/>
        </p:nvSpPr>
        <p:spPr>
          <a:xfrm>
            <a:off x="1963271" y="5074024"/>
            <a:ext cx="8973670" cy="1200329"/>
          </a:xfrm>
          <a:prstGeom prst="rect">
            <a:avLst/>
          </a:prstGeom>
          <a:noFill/>
        </p:spPr>
        <p:txBody>
          <a:bodyPr wrap="square" rtlCol="0">
            <a:spAutoFit/>
          </a:bodyPr>
          <a:lstStyle/>
          <a:p>
            <a:pPr algn="ctr"/>
            <a:r>
              <a:rPr lang="en-US" sz="2400" dirty="0"/>
              <a:t>At the time of its dedication in 1957, the Pershing Mural on the west façade of the Pershing Auditorium was the largest ceramic mosaic of its kind in the Western Hemisphere.</a:t>
            </a:r>
          </a:p>
        </p:txBody>
      </p:sp>
    </p:spTree>
    <p:extLst>
      <p:ext uri="{BB962C8B-B14F-4D97-AF65-F5344CB8AC3E}">
        <p14:creationId xmlns:p14="http://schemas.microsoft.com/office/powerpoint/2010/main" val="34947044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406A50-738A-868A-A98B-BD703DF929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40" y="205855"/>
            <a:ext cx="9968753" cy="3312233"/>
          </a:xfrm>
          <a:prstGeom prst="rect">
            <a:avLst/>
          </a:prstGeom>
        </p:spPr>
      </p:pic>
      <p:sp>
        <p:nvSpPr>
          <p:cNvPr id="4" name="TextBox 3">
            <a:extLst>
              <a:ext uri="{FF2B5EF4-FFF2-40B4-BE49-F238E27FC236}">
                <a16:creationId xmlns:a16="http://schemas.microsoft.com/office/drawing/2014/main" id="{7786EFD3-6B84-3BA3-DC86-30B6BD01E9BA}"/>
              </a:ext>
            </a:extLst>
          </p:cNvPr>
          <p:cNvSpPr txBox="1"/>
          <p:nvPr/>
        </p:nvSpPr>
        <p:spPr>
          <a:xfrm>
            <a:off x="2084832" y="3666565"/>
            <a:ext cx="9308592" cy="2308324"/>
          </a:xfrm>
          <a:prstGeom prst="rect">
            <a:avLst/>
          </a:prstGeom>
          <a:noFill/>
        </p:spPr>
        <p:txBody>
          <a:bodyPr wrap="square" rtlCol="0">
            <a:spAutoFit/>
          </a:bodyPr>
          <a:lstStyle/>
          <a:p>
            <a:pPr algn="ctr"/>
            <a:r>
              <a:rPr lang="en-US" sz="2400" dirty="0"/>
              <a:t>After several months of discussion, correspondence and an in-person meeting, Olson was able to conceptualize how a 3-D model of the Pershing Mural could become a reality and make it possible for Barbara Loos and the more than 35,000 other Nebraskans who are blind or have low vision to experience the Mural in this unique way.</a:t>
            </a:r>
          </a:p>
        </p:txBody>
      </p:sp>
    </p:spTree>
    <p:extLst>
      <p:ext uri="{BB962C8B-B14F-4D97-AF65-F5344CB8AC3E}">
        <p14:creationId xmlns:p14="http://schemas.microsoft.com/office/powerpoint/2010/main" val="3313265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9ED798-92C4-CADF-F484-2981277C17D4}"/>
              </a:ext>
            </a:extLst>
          </p:cNvPr>
          <p:cNvSpPr txBox="1"/>
          <p:nvPr/>
        </p:nvSpPr>
        <p:spPr>
          <a:xfrm>
            <a:off x="1946862" y="531953"/>
            <a:ext cx="4684296"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t>The Model will measure 120” x 36”.</a:t>
            </a:r>
          </a:p>
        </p:txBody>
      </p:sp>
      <p:sp>
        <p:nvSpPr>
          <p:cNvPr id="5" name="TextBox 4">
            <a:extLst>
              <a:ext uri="{FF2B5EF4-FFF2-40B4-BE49-F238E27FC236}">
                <a16:creationId xmlns:a16="http://schemas.microsoft.com/office/drawing/2014/main" id="{2DDE5DEA-8BB8-3DC8-27B3-FEDA321F5AB6}"/>
              </a:ext>
            </a:extLst>
          </p:cNvPr>
          <p:cNvSpPr txBox="1"/>
          <p:nvPr/>
        </p:nvSpPr>
        <p:spPr>
          <a:xfrm>
            <a:off x="1877683" y="1365965"/>
            <a:ext cx="5330305"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t>It will weigh approximately 150 pounds.</a:t>
            </a:r>
          </a:p>
        </p:txBody>
      </p:sp>
      <p:sp>
        <p:nvSpPr>
          <p:cNvPr id="6" name="TextBox 5">
            <a:extLst>
              <a:ext uri="{FF2B5EF4-FFF2-40B4-BE49-F238E27FC236}">
                <a16:creationId xmlns:a16="http://schemas.microsoft.com/office/drawing/2014/main" id="{A2FB109E-E37A-BE21-1887-338676983461}"/>
              </a:ext>
            </a:extLst>
          </p:cNvPr>
          <p:cNvSpPr txBox="1"/>
          <p:nvPr/>
        </p:nvSpPr>
        <p:spPr>
          <a:xfrm>
            <a:off x="1877683" y="2170171"/>
            <a:ext cx="7485772"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Because of the Pershing Mural’s substantial size, the 3-D Model will have a slight, 20-degree upward angle, making it easily accessible to visitors of different ages and heights.</a:t>
            </a:r>
          </a:p>
        </p:txBody>
      </p:sp>
      <p:sp>
        <p:nvSpPr>
          <p:cNvPr id="7" name="TextBox 6">
            <a:extLst>
              <a:ext uri="{FF2B5EF4-FFF2-40B4-BE49-F238E27FC236}">
                <a16:creationId xmlns:a16="http://schemas.microsoft.com/office/drawing/2014/main" id="{4A22959D-B364-FD6F-8665-DFDF5D77C94A}"/>
              </a:ext>
            </a:extLst>
          </p:cNvPr>
          <p:cNvSpPr txBox="1"/>
          <p:nvPr/>
        </p:nvSpPr>
        <p:spPr>
          <a:xfrm>
            <a:off x="1946862" y="3678274"/>
            <a:ext cx="7246972"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By using headsets, the Model will offer bilingual (English/Spanish) auditory prompts built into the control panel.</a:t>
            </a:r>
          </a:p>
        </p:txBody>
      </p:sp>
      <p:sp>
        <p:nvSpPr>
          <p:cNvPr id="8" name="TextBox 7">
            <a:extLst>
              <a:ext uri="{FF2B5EF4-FFF2-40B4-BE49-F238E27FC236}">
                <a16:creationId xmlns:a16="http://schemas.microsoft.com/office/drawing/2014/main" id="{A218D2F1-8826-4454-D1B6-7B4E30B7E8DE}"/>
              </a:ext>
            </a:extLst>
          </p:cNvPr>
          <p:cNvSpPr txBox="1"/>
          <p:nvPr/>
        </p:nvSpPr>
        <p:spPr>
          <a:xfrm>
            <a:off x="1946862" y="4873329"/>
            <a:ext cx="7416593"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When visitors touch the proximity sensors that are embedded throughout the Model, the auditory component will explain/describe the approximately 14 different activities that are included within the Mural’s composition.</a:t>
            </a:r>
          </a:p>
        </p:txBody>
      </p:sp>
      <p:pic>
        <p:nvPicPr>
          <p:cNvPr id="1026" name="Picture 2" descr="Tape Measure 120&quot;">
            <a:extLst>
              <a:ext uri="{FF2B5EF4-FFF2-40B4-BE49-F238E27FC236}">
                <a16:creationId xmlns:a16="http://schemas.microsoft.com/office/drawing/2014/main" id="{6989EF4A-F03E-ACDA-1996-281E76FC1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7167" y="486306"/>
            <a:ext cx="817282" cy="8172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ale Svg Weight Scale Svg Silhouette Cutting File Justice Clipart Svg Dxf  Png Art Cnc Laser Cut File Tshirt Vector Clip Art Engraving">
            <a:extLst>
              <a:ext uri="{FF2B5EF4-FFF2-40B4-BE49-F238E27FC236}">
                <a16:creationId xmlns:a16="http://schemas.microsoft.com/office/drawing/2014/main" id="{A7B9F3BF-7CE0-0A71-4A03-6A843E45D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546" y="1369150"/>
            <a:ext cx="1229669" cy="923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0 degree angle icon in mathematics Stock Vector | Adobe Stock">
            <a:extLst>
              <a:ext uri="{FF2B5EF4-FFF2-40B4-BE49-F238E27FC236}">
                <a16:creationId xmlns:a16="http://schemas.microsoft.com/office/drawing/2014/main" id="{32D885E5-F0B7-5BF1-D252-BC60507FD9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12"/>
          <a:stretch/>
        </p:blipFill>
        <p:spPr bwMode="auto">
          <a:xfrm>
            <a:off x="9442651" y="2171007"/>
            <a:ext cx="1229669" cy="1274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adphone Wireless Images – Browse 429,808 Stock Photos ...">
            <a:extLst>
              <a:ext uri="{FF2B5EF4-FFF2-40B4-BE49-F238E27FC236}">
                <a16:creationId xmlns:a16="http://schemas.microsoft.com/office/drawing/2014/main" id="{ABDDF182-E673-9C14-FB09-D8B8FAB5446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632" r="20442"/>
          <a:stretch/>
        </p:blipFill>
        <p:spPr bwMode="auto">
          <a:xfrm>
            <a:off x="9249363" y="3599338"/>
            <a:ext cx="1197160" cy="12003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4">
            <a:extLst>
              <a:ext uri="{FF2B5EF4-FFF2-40B4-BE49-F238E27FC236}">
                <a16:creationId xmlns:a16="http://schemas.microsoft.com/office/drawing/2014/main" id="{3B812FAB-E044-2A76-FA3A-E42D9FA9E789}"/>
              </a:ext>
            </a:extLst>
          </p:cNvPr>
          <p:cNvPicPr>
            <a:picLocks noChangeAspect="1"/>
          </p:cNvPicPr>
          <p:nvPr/>
        </p:nvPicPr>
        <p:blipFill rotWithShape="1">
          <a:blip r:embed="rId6">
            <a:extLst>
              <a:ext uri="{28A0092B-C50C-407E-A947-70E740481C1C}">
                <a14:useLocalDpi xmlns:a14="http://schemas.microsoft.com/office/drawing/2010/main" val="0"/>
              </a:ext>
            </a:extLst>
          </a:blip>
          <a:srcRect l="10955" t="22804" r="80857" b="30648"/>
          <a:stretch/>
        </p:blipFill>
        <p:spPr bwMode="auto">
          <a:xfrm>
            <a:off x="9442651" y="4953574"/>
            <a:ext cx="863652" cy="16312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59616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50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par>
                          <p:cTn id="11" fill="hold">
                            <p:stCondLst>
                              <p:cond delay="2500"/>
                            </p:stCondLst>
                            <p:childTnLst>
                              <p:par>
                                <p:cTn id="12" presetID="10" presetClass="entr" presetSubtype="0" fill="hold" grpId="0"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par>
                                <p:cTn id="15" presetID="10" presetClass="entr" presetSubtype="0" fill="hold" nodeType="withEffect">
                                  <p:stCondLst>
                                    <p:cond delay="50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par>
                          <p:cTn id="18" fill="hold">
                            <p:stCondLst>
                              <p:cond delay="5000"/>
                            </p:stCondLst>
                            <p:childTnLst>
                              <p:par>
                                <p:cTn id="19" presetID="10" presetClass="entr" presetSubtype="0" fill="hold" grpId="0" nodeType="afterEffect">
                                  <p:stCondLst>
                                    <p:cond delay="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par>
                                <p:cTn id="22" presetID="10" presetClass="entr" presetSubtype="0" fill="hold" nodeType="withEffect">
                                  <p:stCondLst>
                                    <p:cond delay="50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par>
                          <p:cTn id="25" fill="hold">
                            <p:stCondLst>
                              <p:cond delay="7500"/>
                            </p:stCondLst>
                            <p:childTnLst>
                              <p:par>
                                <p:cTn id="26" presetID="10" presetClass="entr" presetSubtype="0" fill="hold" grpId="0"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childTnLst>
                                </p:cTn>
                              </p:par>
                              <p:par>
                                <p:cTn id="29" presetID="10" presetClass="entr" presetSubtype="0" fill="hold" nodeType="withEffect">
                                  <p:stCondLst>
                                    <p:cond delay="50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500"/>
                                        <p:tgtEl>
                                          <p:spTgt spid="1032"/>
                                        </p:tgtEl>
                                      </p:cBhvr>
                                    </p:animEffect>
                                  </p:childTnLst>
                                </p:cTn>
                              </p:par>
                            </p:childTnLst>
                          </p:cTn>
                        </p:par>
                        <p:par>
                          <p:cTn id="32" fill="hold">
                            <p:stCondLst>
                              <p:cond delay="10000"/>
                            </p:stCondLst>
                            <p:childTnLst>
                              <p:par>
                                <p:cTn id="33" presetID="10" presetClass="entr" presetSubtype="0" fill="hold" grpId="0" nodeType="afterEffect">
                                  <p:stCondLst>
                                    <p:cond delay="50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0"/>
                                        <p:tgtEl>
                                          <p:spTgt spid="8"/>
                                        </p:tgtEl>
                                      </p:cBhvr>
                                    </p:animEffect>
                                  </p:childTnLst>
                                </p:cTn>
                              </p:par>
                              <p:par>
                                <p:cTn id="36" presetID="10" presetClass="entr" presetSubtype="0" fill="hold" nodeType="withEffect">
                                  <p:stCondLst>
                                    <p:cond delay="5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DA257A-84EB-AD03-AACE-796BC8EEFA59}"/>
              </a:ext>
            </a:extLst>
          </p:cNvPr>
          <p:cNvSpPr txBox="1"/>
          <p:nvPr/>
        </p:nvSpPr>
        <p:spPr>
          <a:xfrm>
            <a:off x="2404872" y="482578"/>
            <a:ext cx="4137671" cy="461665"/>
          </a:xfrm>
          <a:prstGeom prst="rect">
            <a:avLst/>
          </a:prstGeom>
          <a:noFill/>
        </p:spPr>
        <p:txBody>
          <a:bodyPr wrap="none" rtlCol="0">
            <a:spAutoFit/>
          </a:bodyPr>
          <a:lstStyle/>
          <a:p>
            <a:r>
              <a:rPr lang="en-US" sz="2400" b="1" dirty="0"/>
              <a:t>DIVERSITY AND INCLUSION:</a:t>
            </a:r>
          </a:p>
        </p:txBody>
      </p:sp>
      <p:sp>
        <p:nvSpPr>
          <p:cNvPr id="5" name="TextBox 4">
            <a:extLst>
              <a:ext uri="{FF2B5EF4-FFF2-40B4-BE49-F238E27FC236}">
                <a16:creationId xmlns:a16="http://schemas.microsoft.com/office/drawing/2014/main" id="{A226FFE9-5387-4755-2BC2-0080CBDC5C26}"/>
              </a:ext>
            </a:extLst>
          </p:cNvPr>
          <p:cNvSpPr txBox="1"/>
          <p:nvPr/>
        </p:nvSpPr>
        <p:spPr>
          <a:xfrm>
            <a:off x="1819656" y="1755648"/>
            <a:ext cx="6309360" cy="707886"/>
          </a:xfrm>
          <a:prstGeom prst="rect">
            <a:avLst/>
          </a:prstGeom>
          <a:noFill/>
        </p:spPr>
        <p:txBody>
          <a:bodyPr wrap="square" rtlCol="0">
            <a:spAutoFit/>
          </a:bodyPr>
          <a:lstStyle/>
          <a:p>
            <a:pPr marL="285750" indent="-285750">
              <a:buFont typeface="Wingdings" panose="05000000000000000000" pitchFamily="2" charset="2"/>
              <a:buChar char="ü"/>
            </a:pPr>
            <a:r>
              <a:rPr lang="en-US" sz="2000" dirty="0"/>
              <a:t>The Model will incorporate braille and bilingual (English/Spanish) audio elements.</a:t>
            </a:r>
          </a:p>
        </p:txBody>
      </p:sp>
      <p:sp>
        <p:nvSpPr>
          <p:cNvPr id="6" name="TextBox 5">
            <a:extLst>
              <a:ext uri="{FF2B5EF4-FFF2-40B4-BE49-F238E27FC236}">
                <a16:creationId xmlns:a16="http://schemas.microsoft.com/office/drawing/2014/main" id="{23006A33-777A-E81A-A4B6-FF5518DE074C}"/>
              </a:ext>
            </a:extLst>
          </p:cNvPr>
          <p:cNvSpPr txBox="1"/>
          <p:nvPr/>
        </p:nvSpPr>
        <p:spPr>
          <a:xfrm>
            <a:off x="1814128" y="3614387"/>
            <a:ext cx="6309360" cy="1015663"/>
          </a:xfrm>
          <a:prstGeom prst="rect">
            <a:avLst/>
          </a:prstGeom>
          <a:noFill/>
        </p:spPr>
        <p:txBody>
          <a:bodyPr wrap="square" rtlCol="0">
            <a:spAutoFit/>
          </a:bodyPr>
          <a:lstStyle/>
          <a:p>
            <a:pPr marL="285750" indent="-285750">
              <a:buFont typeface="Wingdings" panose="05000000000000000000" pitchFamily="2" charset="2"/>
              <a:buChar char="ü"/>
            </a:pPr>
            <a:r>
              <a:rPr lang="en-US" sz="2000" dirty="0"/>
              <a:t>It will also reach more members of our community, including bilingual and blind and low-vision individuals.</a:t>
            </a:r>
          </a:p>
        </p:txBody>
      </p:sp>
      <p:pic>
        <p:nvPicPr>
          <p:cNvPr id="1026" name="Picture 2" descr="How the braille alphabet works – Perkins School for the Blind">
            <a:extLst>
              <a:ext uri="{FF2B5EF4-FFF2-40B4-BE49-F238E27FC236}">
                <a16:creationId xmlns:a16="http://schemas.microsoft.com/office/drawing/2014/main" id="{607C50E6-8AD9-9267-3D96-66B45EB021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172" t="6946" r="26237" b="4973"/>
          <a:stretch/>
        </p:blipFill>
        <p:spPr bwMode="auto">
          <a:xfrm>
            <a:off x="8019316" y="1655065"/>
            <a:ext cx="3505274" cy="3547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589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par>
                          <p:cTn id="14" fill="hold">
                            <p:stCondLst>
                              <p:cond delay="4000"/>
                            </p:stCondLst>
                            <p:childTnLst>
                              <p:par>
                                <p:cTn id="15" presetID="10" presetClass="entr" presetSubtype="0" fill="hold" grpId="0" nodeType="after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81FDCC-4F8A-4C09-F2C2-0795441A8091}"/>
              </a:ext>
            </a:extLst>
          </p:cNvPr>
          <p:cNvSpPr txBox="1"/>
          <p:nvPr/>
        </p:nvSpPr>
        <p:spPr>
          <a:xfrm>
            <a:off x="1900518" y="1390963"/>
            <a:ext cx="6096000" cy="4828630"/>
          </a:xfrm>
          <a:prstGeom prst="rect">
            <a:avLst/>
          </a:prstGeom>
          <a:noFill/>
        </p:spPr>
        <p:txBody>
          <a:bodyPr wrap="square">
            <a:spAutoFit/>
          </a:bodyPr>
          <a:lstStyle/>
          <a:p>
            <a:pPr marL="0" marR="0" algn="ctr">
              <a:spcBef>
                <a:spcPts val="0"/>
              </a:spcBef>
              <a:spcAft>
                <a:spcPts val="0"/>
              </a:spcAft>
            </a:pPr>
            <a:r>
              <a:rPr lang="en-US" sz="2000" dirty="0">
                <a:solidFill>
                  <a:srgbClr val="222222"/>
                </a:solidFill>
                <a:effectLst/>
                <a:highlight>
                  <a:srgbClr val="FFFFFF"/>
                </a:highlight>
                <a:ea typeface="Times New Roman" panose="02020603050405020304" pitchFamily="18" charset="0"/>
                <a:cs typeface="Calibri" panose="020F0502020204030204" pitchFamily="34" charset="0"/>
              </a:rPr>
              <a:t>“If art and history </a:t>
            </a:r>
            <a:r>
              <a:rPr lang="en-US" sz="2000" dirty="0">
                <a:solidFill>
                  <a:srgbClr val="222222"/>
                </a:solidFill>
                <a:highlight>
                  <a:srgbClr val="FFFFFF"/>
                </a:highlight>
                <a:ea typeface="Times New Roman" panose="02020603050405020304" pitchFamily="18" charset="0"/>
                <a:cs typeface="Calibri" panose="020F0502020204030204" pitchFamily="34" charset="0"/>
              </a:rPr>
              <a:t>are</a:t>
            </a:r>
            <a:r>
              <a:rPr lang="en-US" sz="2000" dirty="0">
                <a:solidFill>
                  <a:srgbClr val="222222"/>
                </a:solidFill>
                <a:effectLst/>
                <a:highlight>
                  <a:srgbClr val="FFFFFF"/>
                </a:highlight>
                <a:ea typeface="Times New Roman" panose="02020603050405020304" pitchFamily="18" charset="0"/>
                <a:cs typeface="Calibri" panose="020F0502020204030204" pitchFamily="34" charset="0"/>
              </a:rPr>
              <a:t> important for all Nebraskans, we shall include blind/visually impaired individuals, too.  There is no excuse now, there is technology and the collective knowledge of blind people to make it accessible.  For all these years, blind people didn’t have a chance to enjoy art and participate fully in the community.  Knowing that this mural will be accessible, is exciting!”</a:t>
            </a:r>
            <a:endParaRPr lang="en-US" sz="2000" dirty="0">
              <a:effectLst/>
              <a:highlight>
                <a:srgbClr val="FFFFFF"/>
              </a:highlight>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ea typeface="Times New Roman" panose="02020603050405020304" pitchFamily="18" charset="0"/>
                <a:cs typeface="Calibri" panose="020F0502020204030204" pitchFamily="34" charset="0"/>
              </a:rPr>
              <a:t> </a:t>
            </a:r>
            <a:endParaRPr lang="en-US" sz="2000" dirty="0">
              <a:effectLst/>
              <a:highlight>
                <a:srgbClr val="FFFFFF"/>
              </a:highlight>
              <a:ea typeface="Times New Roman" panose="02020603050405020304" pitchFamily="18" charset="0"/>
            </a:endParaRPr>
          </a:p>
          <a:p>
            <a:pPr marL="0" marR="0">
              <a:spcBef>
                <a:spcPts val="0"/>
              </a:spcBef>
              <a:spcAft>
                <a:spcPts val="0"/>
              </a:spcAft>
            </a:pPr>
            <a:r>
              <a:rPr lang="en-US" sz="2000" dirty="0">
                <a:solidFill>
                  <a:srgbClr val="2F5597"/>
                </a:solidFill>
                <a:effectLst/>
                <a:highlight>
                  <a:srgbClr val="FFFFFF"/>
                </a:highlight>
                <a:ea typeface="Times New Roman" panose="02020603050405020304" pitchFamily="18" charset="0"/>
                <a:cs typeface="Arial" panose="020B0604020202020204" pitchFamily="34" charset="0"/>
              </a:rPr>
              <a:t>Carlos R. </a:t>
            </a:r>
            <a:r>
              <a:rPr lang="en-US" sz="2000" dirty="0" err="1">
                <a:solidFill>
                  <a:srgbClr val="2F5597"/>
                </a:solidFill>
                <a:effectLst/>
                <a:highlight>
                  <a:srgbClr val="FFFFFF"/>
                </a:highlight>
                <a:ea typeface="Times New Roman" panose="02020603050405020304" pitchFamily="18" charset="0"/>
                <a:cs typeface="Arial" panose="020B0604020202020204" pitchFamily="34" charset="0"/>
              </a:rPr>
              <a:t>Serván</a:t>
            </a:r>
            <a:r>
              <a:rPr lang="en-US" sz="2000" dirty="0">
                <a:solidFill>
                  <a:srgbClr val="2F5597"/>
                </a:solidFill>
                <a:effectLst/>
                <a:highlight>
                  <a:srgbClr val="FFFFFF"/>
                </a:highlight>
                <a:ea typeface="Times New Roman" panose="02020603050405020304" pitchFamily="18" charset="0"/>
                <a:cs typeface="Arial" panose="020B0604020202020204" pitchFamily="34" charset="0"/>
              </a:rPr>
              <a:t>, MPA-JD</a:t>
            </a:r>
            <a:endParaRPr lang="en-US" sz="2000" dirty="0">
              <a:effectLst/>
              <a:highlight>
                <a:srgbClr val="FFFFFF"/>
              </a:highlight>
              <a:ea typeface="Times New Roman" panose="02020603050405020304" pitchFamily="18" charset="0"/>
            </a:endParaRPr>
          </a:p>
          <a:p>
            <a:pPr marL="0" marR="0">
              <a:spcBef>
                <a:spcPts val="0"/>
              </a:spcBef>
              <a:spcAft>
                <a:spcPts val="0"/>
              </a:spcAft>
            </a:pPr>
            <a:r>
              <a:rPr lang="en-US" sz="2000" dirty="0">
                <a:solidFill>
                  <a:srgbClr val="1F497D"/>
                </a:solidFill>
                <a:effectLst/>
                <a:highlight>
                  <a:srgbClr val="FFFFFF"/>
                </a:highlight>
                <a:ea typeface="Times New Roman" panose="02020603050405020304" pitchFamily="18" charset="0"/>
                <a:cs typeface="Arial" panose="020B0604020202020204" pitchFamily="34" charset="0"/>
              </a:rPr>
              <a:t>Executive Director</a:t>
            </a:r>
            <a:endParaRPr lang="en-US" sz="2000" dirty="0">
              <a:effectLst/>
              <a:highlight>
                <a:srgbClr val="FFFFFF"/>
              </a:highlight>
              <a:ea typeface="Times New Roman" panose="02020603050405020304" pitchFamily="18" charset="0"/>
            </a:endParaRPr>
          </a:p>
          <a:p>
            <a:pPr marL="0" marR="0">
              <a:spcBef>
                <a:spcPts val="0"/>
              </a:spcBef>
              <a:spcAft>
                <a:spcPts val="0"/>
              </a:spcAft>
            </a:pPr>
            <a:r>
              <a:rPr lang="en-US" sz="2000" dirty="0">
                <a:solidFill>
                  <a:srgbClr val="1F497D"/>
                </a:solidFill>
                <a:effectLst/>
                <a:highlight>
                  <a:srgbClr val="FFFFFF"/>
                </a:highlight>
                <a:ea typeface="Times New Roman" panose="02020603050405020304" pitchFamily="18" charset="0"/>
                <a:cs typeface="Arial" panose="020B0604020202020204" pitchFamily="34" charset="0"/>
              </a:rPr>
              <a:t>Nebraska Commission for the Blind and Visually Impaired</a:t>
            </a:r>
            <a:endParaRPr lang="en-US" sz="2000" dirty="0">
              <a:effectLst/>
              <a:highlight>
                <a:srgbClr val="FFFFFF"/>
              </a:highlight>
              <a:ea typeface="Times New Roman" panose="02020603050405020304" pitchFamily="18" charset="0"/>
            </a:endParaRPr>
          </a:p>
          <a:p>
            <a:pPr marL="0" marR="0">
              <a:lnSpc>
                <a:spcPct val="107000"/>
              </a:lnSpc>
              <a:spcBef>
                <a:spcPts val="0"/>
              </a:spcBef>
              <a:spcAft>
                <a:spcPts val="800"/>
              </a:spcAft>
            </a:pPr>
            <a:r>
              <a:rPr lang="en-US" sz="1800" kern="100" dirty="0">
                <a:effectLst/>
                <a:ea typeface="Calibri" panose="020F0502020204030204" pitchFamily="34" charset="0"/>
                <a:cs typeface="Times New Roman" panose="02020603050405020304" pitchFamily="18" charset="0"/>
              </a:rPr>
              <a:t> </a:t>
            </a:r>
          </a:p>
        </p:txBody>
      </p:sp>
      <p:pic>
        <p:nvPicPr>
          <p:cNvPr id="9218" name="Picture 2" descr="Carlos Servan headshot">
            <a:extLst>
              <a:ext uri="{FF2B5EF4-FFF2-40B4-BE49-F238E27FC236}">
                <a16:creationId xmlns:a16="http://schemas.microsoft.com/office/drawing/2014/main" id="{9544E813-6D75-EF8E-8AFA-511B99C83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6518" y="995083"/>
            <a:ext cx="3575170" cy="53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1887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6F2F9D-0AC5-8AB9-96DC-04E532F3006D}"/>
              </a:ext>
            </a:extLst>
          </p:cNvPr>
          <p:cNvSpPr txBox="1"/>
          <p:nvPr/>
        </p:nvSpPr>
        <p:spPr>
          <a:xfrm>
            <a:off x="3047999" y="929679"/>
            <a:ext cx="7046259" cy="1077218"/>
          </a:xfrm>
          <a:prstGeom prst="rect">
            <a:avLst/>
          </a:prstGeom>
          <a:noFill/>
        </p:spPr>
        <p:txBody>
          <a:bodyPr wrap="square">
            <a:spAutoFit/>
          </a:bodyPr>
          <a:lstStyle/>
          <a:p>
            <a:pPr marL="0" marR="0" algn="ctr">
              <a:spcBef>
                <a:spcPts val="0"/>
              </a:spcBef>
              <a:spcAft>
                <a:spcPts val="0"/>
              </a:spcAft>
            </a:pPr>
            <a:r>
              <a:rPr lang="en-US" sz="3200" dirty="0">
                <a:solidFill>
                  <a:srgbClr val="000000"/>
                </a:solidFill>
                <a:effectLst/>
                <a:highlight>
                  <a:srgbClr val="FFFFFF"/>
                </a:highlight>
                <a:latin typeface="Century Gothic" panose="020B0502020202020204" pitchFamily="34" charset="0"/>
                <a:ea typeface="Times New Roman" panose="02020603050405020304" pitchFamily="18" charset="0"/>
                <a:cs typeface="Arial" panose="020B0604020202020204" pitchFamily="34" charset="0"/>
              </a:rPr>
              <a:t>“If a picture’s worth a thousand words, a model is worth a million.”</a:t>
            </a:r>
            <a:endParaRPr lang="en-US" sz="3200" dirty="0">
              <a:effectLst/>
              <a:highlight>
                <a:srgbClr val="FFFFFF"/>
              </a:highligh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EE1FE4D9-FA90-BD6B-3262-136C421FC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316" y="2111840"/>
            <a:ext cx="9493623" cy="3154365"/>
          </a:xfrm>
          <a:prstGeom prst="rect">
            <a:avLst/>
          </a:prstGeom>
        </p:spPr>
      </p:pic>
      <p:sp>
        <p:nvSpPr>
          <p:cNvPr id="2" name="TextBox 1">
            <a:extLst>
              <a:ext uri="{FF2B5EF4-FFF2-40B4-BE49-F238E27FC236}">
                <a16:creationId xmlns:a16="http://schemas.microsoft.com/office/drawing/2014/main" id="{399A816C-331D-F26C-2B16-B6A5AC884D3D}"/>
              </a:ext>
            </a:extLst>
          </p:cNvPr>
          <p:cNvSpPr txBox="1"/>
          <p:nvPr/>
        </p:nvSpPr>
        <p:spPr>
          <a:xfrm>
            <a:off x="4589929" y="5617369"/>
            <a:ext cx="4147289" cy="523220"/>
          </a:xfrm>
          <a:prstGeom prst="rect">
            <a:avLst/>
          </a:prstGeom>
          <a:noFill/>
        </p:spPr>
        <p:txBody>
          <a:bodyPr wrap="none" rtlCol="0">
            <a:spAutoFit/>
          </a:bodyPr>
          <a:lstStyle/>
          <a:p>
            <a:r>
              <a:rPr lang="en-US" sz="2800" dirty="0"/>
              <a:t>And ALL are included!!</a:t>
            </a:r>
          </a:p>
        </p:txBody>
      </p:sp>
    </p:spTree>
    <p:extLst>
      <p:ext uri="{BB962C8B-B14F-4D97-AF65-F5344CB8AC3E}">
        <p14:creationId xmlns:p14="http://schemas.microsoft.com/office/powerpoint/2010/main" val="1281616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servation Commission Discusses Fate of Pershing — Preservation  Association of Lincoln">
            <a:extLst>
              <a:ext uri="{FF2B5EF4-FFF2-40B4-BE49-F238E27FC236}">
                <a16:creationId xmlns:a16="http://schemas.microsoft.com/office/drawing/2014/main" id="{2BDC4F11-1C76-5A79-61F9-9831FAAC4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7977" y="275902"/>
            <a:ext cx="6690237" cy="44608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9ADB31-6922-5C0E-C669-CE4BE1B0214B}"/>
              </a:ext>
            </a:extLst>
          </p:cNvPr>
          <p:cNvSpPr txBox="1"/>
          <p:nvPr/>
        </p:nvSpPr>
        <p:spPr>
          <a:xfrm>
            <a:off x="1228165" y="4894728"/>
            <a:ext cx="10309412" cy="1569660"/>
          </a:xfrm>
          <a:prstGeom prst="rect">
            <a:avLst/>
          </a:prstGeom>
          <a:noFill/>
        </p:spPr>
        <p:txBody>
          <a:bodyPr wrap="square" rtlCol="0">
            <a:spAutoFit/>
          </a:bodyPr>
          <a:lstStyle/>
          <a:p>
            <a:pPr algn="ctr"/>
            <a:r>
              <a:rPr lang="en-US" sz="2400" dirty="0"/>
              <a:t>Created using more than 763,000 one-inch ceramic</a:t>
            </a:r>
          </a:p>
          <a:p>
            <a:pPr algn="ctr"/>
            <a:r>
              <a:rPr lang="en-US" sz="2400" dirty="0"/>
              <a:t>tiles, </a:t>
            </a:r>
            <a:r>
              <a:rPr lang="en-US" sz="2400"/>
              <a:t>the Mural </a:t>
            </a:r>
            <a:r>
              <a:rPr lang="en-US" sz="2400" dirty="0"/>
              <a:t>came to life using 38 figures to depict the</a:t>
            </a:r>
          </a:p>
          <a:p>
            <a:pPr algn="ctr"/>
            <a:r>
              <a:rPr lang="en-US" sz="2400" dirty="0"/>
              <a:t>many activities its artists imagined would take place within the auditorium.</a:t>
            </a:r>
          </a:p>
        </p:txBody>
      </p:sp>
    </p:spTree>
    <p:extLst>
      <p:ext uri="{BB962C8B-B14F-4D97-AF65-F5344CB8AC3E}">
        <p14:creationId xmlns:p14="http://schemas.microsoft.com/office/powerpoint/2010/main" val="17606261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ershing Municipal Auditorium | Lincoln nebraska, Omaha nebraska, Pershing">
            <a:extLst>
              <a:ext uri="{FF2B5EF4-FFF2-40B4-BE49-F238E27FC236}">
                <a16:creationId xmlns:a16="http://schemas.microsoft.com/office/drawing/2014/main" id="{E88595F7-41BA-076E-F979-3297139529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682"/>
          <a:stretch/>
        </p:blipFill>
        <p:spPr bwMode="auto">
          <a:xfrm>
            <a:off x="2671482" y="282387"/>
            <a:ext cx="7608794" cy="43981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6FD14E-BBB4-830F-AE22-4199B7FF0476}"/>
              </a:ext>
            </a:extLst>
          </p:cNvPr>
          <p:cNvSpPr txBox="1"/>
          <p:nvPr/>
        </p:nvSpPr>
        <p:spPr>
          <a:xfrm>
            <a:off x="2388929" y="4983712"/>
            <a:ext cx="8731624" cy="1200329"/>
          </a:xfrm>
          <a:prstGeom prst="rect">
            <a:avLst/>
          </a:prstGeom>
          <a:noFill/>
        </p:spPr>
        <p:txBody>
          <a:bodyPr wrap="square" rtlCol="0">
            <a:spAutoFit/>
          </a:bodyPr>
          <a:lstStyle/>
          <a:p>
            <a:pPr algn="ctr"/>
            <a:r>
              <a:rPr lang="en-US" sz="2400" dirty="0"/>
              <a:t>High atop its lofty perch, the massive, towering mosaic had a bird’s-eye view of the Nebraska State Capitol and  Centennial Mall for more than 65 years.</a:t>
            </a:r>
          </a:p>
        </p:txBody>
      </p:sp>
    </p:spTree>
    <p:extLst>
      <p:ext uri="{BB962C8B-B14F-4D97-AF65-F5344CB8AC3E}">
        <p14:creationId xmlns:p14="http://schemas.microsoft.com/office/powerpoint/2010/main" val="25891187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rshing Auditorium mural saved, coming down slowly but surely">
            <a:extLst>
              <a:ext uri="{FF2B5EF4-FFF2-40B4-BE49-F238E27FC236}">
                <a16:creationId xmlns:a16="http://schemas.microsoft.com/office/drawing/2014/main" id="{0DA08307-6212-9B0A-34D1-A1AB49CA1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058" y="275665"/>
            <a:ext cx="8126506" cy="40632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BD29BF-E359-2CA5-1666-DCC79D2FDF9B}"/>
              </a:ext>
            </a:extLst>
          </p:cNvPr>
          <p:cNvSpPr txBox="1"/>
          <p:nvPr/>
        </p:nvSpPr>
        <p:spPr>
          <a:xfrm>
            <a:off x="2779058" y="4894730"/>
            <a:ext cx="8126506" cy="1200329"/>
          </a:xfrm>
          <a:prstGeom prst="rect">
            <a:avLst/>
          </a:prstGeom>
          <a:noFill/>
        </p:spPr>
        <p:txBody>
          <a:bodyPr wrap="square" rtlCol="0">
            <a:spAutoFit/>
          </a:bodyPr>
          <a:lstStyle/>
          <a:p>
            <a:pPr algn="ctr"/>
            <a:r>
              <a:rPr lang="en-US" sz="2400" dirty="0"/>
              <a:t>In 2021, when the now-vacant auditorium</a:t>
            </a:r>
          </a:p>
          <a:p>
            <a:pPr algn="ctr"/>
            <a:r>
              <a:rPr lang="en-US" sz="2400" dirty="0"/>
              <a:t>was slated for demolition, a grassroots effort was launched to save the iconic and historic artwork.</a:t>
            </a:r>
          </a:p>
        </p:txBody>
      </p:sp>
    </p:spTree>
    <p:extLst>
      <p:ext uri="{BB962C8B-B14F-4D97-AF65-F5344CB8AC3E}">
        <p14:creationId xmlns:p14="http://schemas.microsoft.com/office/powerpoint/2010/main" val="3160128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nal pieces of iconic Lincoln mural saved from wrecking ball">
            <a:extLst>
              <a:ext uri="{FF2B5EF4-FFF2-40B4-BE49-F238E27FC236}">
                <a16:creationId xmlns:a16="http://schemas.microsoft.com/office/drawing/2014/main" id="{F3BDA6F1-BB3B-8EB8-5531-408256983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4342" y="242048"/>
            <a:ext cx="7936751" cy="44644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AE3347-56CE-7153-F383-A78B104DD8FE}"/>
              </a:ext>
            </a:extLst>
          </p:cNvPr>
          <p:cNvSpPr txBox="1"/>
          <p:nvPr/>
        </p:nvSpPr>
        <p:spPr>
          <a:xfrm>
            <a:off x="1764552" y="4884769"/>
            <a:ext cx="10076329" cy="1569660"/>
          </a:xfrm>
          <a:prstGeom prst="rect">
            <a:avLst/>
          </a:prstGeom>
          <a:noFill/>
        </p:spPr>
        <p:txBody>
          <a:bodyPr wrap="square" rtlCol="0">
            <a:spAutoFit/>
          </a:bodyPr>
          <a:lstStyle/>
          <a:p>
            <a:pPr algn="ctr"/>
            <a:r>
              <a:rPr lang="en-US" sz="2400" dirty="0"/>
              <a:t>With necessary funds quickly raised, the Mural was saved and each section of tiles was painstakingly and carefully numbered and removed.  Work was completed just two weeks prior to the Auditorium’s scheduled demolition.</a:t>
            </a:r>
          </a:p>
        </p:txBody>
      </p:sp>
    </p:spTree>
    <p:extLst>
      <p:ext uri="{BB962C8B-B14F-4D97-AF65-F5344CB8AC3E}">
        <p14:creationId xmlns:p14="http://schemas.microsoft.com/office/powerpoint/2010/main" val="10078569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AFC4F7-9235-464C-D7E5-E5371B61C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763" y="1125901"/>
            <a:ext cx="6400800" cy="4800600"/>
          </a:xfrm>
          <a:prstGeom prst="rect">
            <a:avLst/>
          </a:prstGeom>
        </p:spPr>
      </p:pic>
      <p:sp>
        <p:nvSpPr>
          <p:cNvPr id="4" name="TextBox 3">
            <a:extLst>
              <a:ext uri="{FF2B5EF4-FFF2-40B4-BE49-F238E27FC236}">
                <a16:creationId xmlns:a16="http://schemas.microsoft.com/office/drawing/2014/main" id="{B38A0E2E-FE16-B07E-BB79-D591EF1DF2A1}"/>
              </a:ext>
            </a:extLst>
          </p:cNvPr>
          <p:cNvSpPr txBox="1"/>
          <p:nvPr/>
        </p:nvSpPr>
        <p:spPr>
          <a:xfrm>
            <a:off x="8392624" y="1351508"/>
            <a:ext cx="3250660" cy="4154984"/>
          </a:xfrm>
          <a:prstGeom prst="rect">
            <a:avLst/>
          </a:prstGeom>
          <a:noFill/>
        </p:spPr>
        <p:txBody>
          <a:bodyPr wrap="square" rtlCol="0">
            <a:spAutoFit/>
          </a:bodyPr>
          <a:lstStyle/>
          <a:p>
            <a:pPr algn="ctr"/>
            <a:r>
              <a:rPr lang="en-US" sz="2400" dirty="0"/>
              <a:t>Following their removal, the plan was for each of those tile sections to be cleaned and remapped in preparation for their eventual reinstallation at their new home within Historic </a:t>
            </a:r>
            <a:r>
              <a:rPr lang="en-US" sz="2400" dirty="0" err="1"/>
              <a:t>Wyuka</a:t>
            </a:r>
            <a:r>
              <a:rPr lang="en-US" sz="2400" dirty="0"/>
              <a:t> Park.</a:t>
            </a:r>
          </a:p>
        </p:txBody>
      </p:sp>
    </p:spTree>
    <p:extLst>
      <p:ext uri="{BB962C8B-B14F-4D97-AF65-F5344CB8AC3E}">
        <p14:creationId xmlns:p14="http://schemas.microsoft.com/office/powerpoint/2010/main" val="32985482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42DA0-CADD-B8CE-1994-A6E1C53FC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518" y="834188"/>
            <a:ext cx="5933478" cy="4840469"/>
          </a:xfrm>
          <a:prstGeom prst="rect">
            <a:avLst/>
          </a:prstGeom>
        </p:spPr>
      </p:pic>
      <p:sp>
        <p:nvSpPr>
          <p:cNvPr id="4" name="TextBox 3">
            <a:extLst>
              <a:ext uri="{FF2B5EF4-FFF2-40B4-BE49-F238E27FC236}">
                <a16:creationId xmlns:a16="http://schemas.microsoft.com/office/drawing/2014/main" id="{17D757E9-6427-1B29-F3DC-60258337A688}"/>
              </a:ext>
            </a:extLst>
          </p:cNvPr>
          <p:cNvSpPr txBox="1"/>
          <p:nvPr/>
        </p:nvSpPr>
        <p:spPr>
          <a:xfrm>
            <a:off x="8148918" y="968188"/>
            <a:ext cx="3646534" cy="1938992"/>
          </a:xfrm>
          <a:prstGeom prst="rect">
            <a:avLst/>
          </a:prstGeom>
          <a:noFill/>
        </p:spPr>
        <p:txBody>
          <a:bodyPr wrap="square" rtlCol="0">
            <a:spAutoFit/>
          </a:bodyPr>
          <a:lstStyle/>
          <a:p>
            <a:pPr algn="ctr"/>
            <a:r>
              <a:rPr lang="en-US" sz="2400" dirty="0"/>
              <a:t>The 110-ton, five-story</a:t>
            </a:r>
          </a:p>
          <a:p>
            <a:pPr algn="ctr"/>
            <a:r>
              <a:rPr lang="en-US" sz="2400" dirty="0"/>
              <a:t>installation will make it</a:t>
            </a:r>
          </a:p>
          <a:p>
            <a:pPr algn="ctr"/>
            <a:r>
              <a:rPr lang="en-US" sz="2400" dirty="0"/>
              <a:t>one of the largest</a:t>
            </a:r>
          </a:p>
          <a:p>
            <a:pPr algn="ctr"/>
            <a:r>
              <a:rPr lang="en-US" sz="2400" dirty="0"/>
              <a:t>free-standing, ceramic</a:t>
            </a:r>
          </a:p>
          <a:p>
            <a:pPr algn="ctr"/>
            <a:r>
              <a:rPr lang="en-US" sz="2400" dirty="0"/>
              <a:t>mosaics in the world…</a:t>
            </a:r>
          </a:p>
        </p:txBody>
      </p:sp>
      <p:sp>
        <p:nvSpPr>
          <p:cNvPr id="5" name="TextBox 4">
            <a:extLst>
              <a:ext uri="{FF2B5EF4-FFF2-40B4-BE49-F238E27FC236}">
                <a16:creationId xmlns:a16="http://schemas.microsoft.com/office/drawing/2014/main" id="{B8ED47C6-C847-4F4D-C24A-DD16D65C9252}"/>
              </a:ext>
            </a:extLst>
          </p:cNvPr>
          <p:cNvSpPr txBox="1"/>
          <p:nvPr/>
        </p:nvSpPr>
        <p:spPr>
          <a:xfrm>
            <a:off x="8130988" y="3366333"/>
            <a:ext cx="3556887" cy="2308324"/>
          </a:xfrm>
          <a:prstGeom prst="rect">
            <a:avLst/>
          </a:prstGeom>
          <a:noFill/>
        </p:spPr>
        <p:txBody>
          <a:bodyPr wrap="square" rtlCol="0">
            <a:spAutoFit/>
          </a:bodyPr>
          <a:lstStyle/>
          <a:p>
            <a:pPr algn="ctr"/>
            <a:r>
              <a:rPr lang="en-US" sz="2400" dirty="0"/>
              <a:t>…affording those who visit a chance to finally get “up close and personal” to experience this massive, historic art.</a:t>
            </a:r>
          </a:p>
        </p:txBody>
      </p:sp>
    </p:spTree>
    <p:extLst>
      <p:ext uri="{BB962C8B-B14F-4D97-AF65-F5344CB8AC3E}">
        <p14:creationId xmlns:p14="http://schemas.microsoft.com/office/powerpoint/2010/main" val="821539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500"/>
                            </p:stCondLst>
                            <p:childTnLst>
                              <p:par>
                                <p:cTn id="9" presetID="10" presetClass="entr" presetSubtype="0" fill="hold" nodeType="afterEffect">
                                  <p:stCondLst>
                                    <p:cond delay="10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470+ Blind Man Sitting Stock Photos, Pictures &amp; Royalty-Free ...">
            <a:extLst>
              <a:ext uri="{FF2B5EF4-FFF2-40B4-BE49-F238E27FC236}">
                <a16:creationId xmlns:a16="http://schemas.microsoft.com/office/drawing/2014/main" id="{EE3E8345-9605-88D3-F35D-C8115D1CE8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0" y="544606"/>
            <a:ext cx="58293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621F64-440B-F5C3-09D9-59469814D579}"/>
              </a:ext>
            </a:extLst>
          </p:cNvPr>
          <p:cNvSpPr txBox="1"/>
          <p:nvPr/>
        </p:nvSpPr>
        <p:spPr>
          <a:xfrm>
            <a:off x="2810435" y="4903695"/>
            <a:ext cx="6875930" cy="1477328"/>
          </a:xfrm>
          <a:prstGeom prst="rect">
            <a:avLst/>
          </a:prstGeom>
          <a:noFill/>
        </p:spPr>
        <p:txBody>
          <a:bodyPr wrap="square" rtlCol="0">
            <a:spAutoFit/>
          </a:bodyPr>
          <a:lstStyle/>
          <a:p>
            <a:pPr algn="ctr"/>
            <a:r>
              <a:rPr lang="en-US" sz="2400" dirty="0"/>
              <a:t>However, some wishing to personally experience the mural may need to use other avenues for exploration.</a:t>
            </a:r>
          </a:p>
          <a:p>
            <a:pPr algn="ctr"/>
            <a:endParaRPr lang="en-US" dirty="0"/>
          </a:p>
        </p:txBody>
      </p:sp>
    </p:spTree>
    <p:extLst>
      <p:ext uri="{BB962C8B-B14F-4D97-AF65-F5344CB8AC3E}">
        <p14:creationId xmlns:p14="http://schemas.microsoft.com/office/powerpoint/2010/main" val="30234958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865</TotalTime>
  <Words>1038</Words>
  <Application>Microsoft Office PowerPoint</Application>
  <PresentationFormat>Widescreen</PresentationFormat>
  <Paragraphs>71</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Century Gothic</vt:lpstr>
      <vt:lpstr>Times New Roman</vt:lpstr>
      <vt:lpstr>Wingdings</vt:lpstr>
      <vt:lpstr>Wingdings 3</vt:lpstr>
      <vt:lpstr>Wisp</vt:lpstr>
      <vt:lpstr>The Pershing Mural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 Woita</dc:creator>
  <cp:lastModifiedBy>Anne Woita</cp:lastModifiedBy>
  <cp:revision>35</cp:revision>
  <dcterms:created xsi:type="dcterms:W3CDTF">2024-07-01T23:06:12Z</dcterms:created>
  <dcterms:modified xsi:type="dcterms:W3CDTF">2024-08-02T15:25:08Z</dcterms:modified>
</cp:coreProperties>
</file>