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86" r:id="rId5"/>
    <p:sldId id="287" r:id="rId6"/>
    <p:sldId id="282" r:id="rId7"/>
    <p:sldId id="289" r:id="rId8"/>
    <p:sldId id="290" r:id="rId9"/>
    <p:sldId id="291" r:id="rId10"/>
    <p:sldId id="288" r:id="rId11"/>
    <p:sldId id="283" r:id="rId12"/>
    <p:sldId id="284" r:id="rId13"/>
    <p:sldId id="285" r:id="rId14"/>
    <p:sldId id="281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80" r:id="rId24"/>
    <p:sldId id="268" r:id="rId25"/>
    <p:sldId id="269" r:id="rId26"/>
    <p:sldId id="263" r:id="rId27"/>
    <p:sldId id="270" r:id="rId28"/>
    <p:sldId id="271" r:id="rId29"/>
    <p:sldId id="272" r:id="rId30"/>
    <p:sldId id="276" r:id="rId31"/>
    <p:sldId id="277" r:id="rId32"/>
    <p:sldId id="27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9D6B3-349D-4654-8143-CD2620FAB60E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6689D-BD0C-46C0-9CBE-398DD6D80B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7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6689D-BD0C-46C0-9CBE-398DD6D80B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7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28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0CABF-954A-450A-A80D-530F36052EC9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BDFE8D-CAE1-4EA1-8EF6-51BBFA34B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6575-1637-AE52-3608-5AE9791E1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766" y="470647"/>
            <a:ext cx="8915399" cy="2262781"/>
          </a:xfrm>
        </p:spPr>
        <p:txBody>
          <a:bodyPr/>
          <a:lstStyle/>
          <a:p>
            <a:pPr algn="ctr"/>
            <a:r>
              <a:rPr lang="en-US" dirty="0"/>
              <a:t>Mysteries of the Mural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28D48-EBD6-8AA4-0296-21F50609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06" y="2885987"/>
            <a:ext cx="9672918" cy="32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B2F90A-5A40-F560-E066-80D53C19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113" y="4639226"/>
            <a:ext cx="8911687" cy="1670855"/>
          </a:xfrm>
        </p:spPr>
        <p:txBody>
          <a:bodyPr>
            <a:normAutofit/>
          </a:bodyPr>
          <a:lstStyle/>
          <a:p>
            <a:pPr algn="ctr"/>
            <a:br>
              <a:rPr lang="en-US" sz="3600" dirty="0"/>
            </a:br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FA7DCACD-18F8-60B8-C5D4-00CC840A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2425073" y="2499338"/>
            <a:ext cx="8749307" cy="2931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412CC-AF95-8270-BB95-D3687C1CD200}"/>
              </a:ext>
            </a:extLst>
          </p:cNvPr>
          <p:cNvSpPr txBox="1"/>
          <p:nvPr/>
        </p:nvSpPr>
        <p:spPr>
          <a:xfrm>
            <a:off x="1819834" y="448236"/>
            <a:ext cx="9959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The architects commissioned the artists to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illustrate the type of events that the new auditorium was to host.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64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81293-1543-273B-F8BA-8CAAAE97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324" y="297008"/>
            <a:ext cx="8911687" cy="15434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 choosing what to portray, there was certainly an emphasis on athletics and sports…..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1041-B657-CA3C-F893-A44F41087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2374236" cy="3777622"/>
          </a:xfrm>
        </p:spPr>
        <p:txBody>
          <a:bodyPr/>
          <a:lstStyle/>
          <a:p>
            <a:r>
              <a:rPr lang="en-US" dirty="0"/>
              <a:t>Basketball</a:t>
            </a:r>
          </a:p>
          <a:p>
            <a:r>
              <a:rPr lang="en-US" dirty="0"/>
              <a:t>Wrestling</a:t>
            </a:r>
          </a:p>
          <a:p>
            <a:r>
              <a:rPr lang="en-US" dirty="0"/>
              <a:t>Hockey</a:t>
            </a:r>
          </a:p>
          <a:p>
            <a:r>
              <a:rPr lang="en-US" dirty="0"/>
              <a:t>Boxing</a:t>
            </a:r>
          </a:p>
          <a:p>
            <a:endParaRPr lang="en-US" dirty="0"/>
          </a:p>
        </p:txBody>
      </p:sp>
      <p:pic>
        <p:nvPicPr>
          <p:cNvPr id="11266" name="Picture 2" descr="191,500+ Basketball Stock Photos, Pictures &amp; Royalty-Free ...">
            <a:extLst>
              <a:ext uri="{FF2B5EF4-FFF2-40B4-BE49-F238E27FC236}">
                <a16:creationId xmlns:a16="http://schemas.microsoft.com/office/drawing/2014/main" id="{6EB2EF75-A4F2-A8D6-16E2-2C64B319A6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88" y="2069088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ckey stick and puck Royalty Free Vector Image">
            <a:extLst>
              <a:ext uri="{FF2B5EF4-FFF2-40B4-BE49-F238E27FC236}">
                <a16:creationId xmlns:a16="http://schemas.microsoft.com/office/drawing/2014/main" id="{F19CAEB0-B1CB-2F48-58D2-8F2CB8D3C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0"/>
          <a:stretch/>
        </p:blipFill>
        <p:spPr bwMode="auto">
          <a:xfrm>
            <a:off x="8946170" y="4307878"/>
            <a:ext cx="2137989" cy="19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224,597 Boxing Gloves Royalty-Free Images, Stock Photos ...">
            <a:extLst>
              <a:ext uri="{FF2B5EF4-FFF2-40B4-BE49-F238E27FC236}">
                <a16:creationId xmlns:a16="http://schemas.microsoft.com/office/drawing/2014/main" id="{B6538136-8A5C-37B5-B85A-195FA849F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535" y="1829340"/>
            <a:ext cx="2731888" cy="23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42' x 42' x 1 3/8&quot; Roll-Up Wrestling Mat">
            <a:extLst>
              <a:ext uri="{FF2B5EF4-FFF2-40B4-BE49-F238E27FC236}">
                <a16:creationId xmlns:a16="http://schemas.microsoft.com/office/drawing/2014/main" id="{BE5DB773-D621-2030-35F5-9856B897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0"/>
          <a:stretch/>
        </p:blipFill>
        <p:spPr bwMode="auto">
          <a:xfrm>
            <a:off x="4963448" y="4437346"/>
            <a:ext cx="3285620" cy="17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0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FEA6-B48D-B37F-646F-6D9AB16A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753" y="580255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But the Mural needed to depict other events and activities as well.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7D570-6DB0-6031-D48A-AAE90F820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7508" y="1927412"/>
            <a:ext cx="2156932" cy="2590800"/>
          </a:xfrm>
        </p:spPr>
        <p:txBody>
          <a:bodyPr/>
          <a:lstStyle/>
          <a:p>
            <a:r>
              <a:rPr lang="en-US" dirty="0"/>
              <a:t>Parades</a:t>
            </a:r>
          </a:p>
          <a:p>
            <a:r>
              <a:rPr lang="en-US" dirty="0"/>
              <a:t>The Circus</a:t>
            </a:r>
          </a:p>
          <a:p>
            <a:r>
              <a:rPr lang="en-US" dirty="0"/>
              <a:t>Rallies</a:t>
            </a:r>
          </a:p>
          <a:p>
            <a:r>
              <a:rPr lang="en-US" dirty="0"/>
              <a:t>Ice skating</a:t>
            </a:r>
          </a:p>
          <a:p>
            <a:r>
              <a:rPr lang="en-US" dirty="0"/>
              <a:t>Rodeos</a:t>
            </a:r>
          </a:p>
          <a:p>
            <a:r>
              <a:rPr lang="en-US" dirty="0"/>
              <a:t>Speakers</a:t>
            </a:r>
          </a:p>
        </p:txBody>
      </p:sp>
      <p:pic>
        <p:nvPicPr>
          <p:cNvPr id="12290" name="Picture 2" descr="25 Drum Major Senior ideas | drum major, band senior ...">
            <a:extLst>
              <a:ext uri="{FF2B5EF4-FFF2-40B4-BE49-F238E27FC236}">
                <a16:creationId xmlns:a16="http://schemas.microsoft.com/office/drawing/2014/main" id="{15DAEDA4-3675-6680-29F6-67601E18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17" y="1927412"/>
            <a:ext cx="22479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ircus hoop performer - circus stock pictures, royalty-free photos &amp; images">
            <a:extLst>
              <a:ext uri="{FF2B5EF4-FFF2-40B4-BE49-F238E27FC236}">
                <a16:creationId xmlns:a16="http://schemas.microsoft.com/office/drawing/2014/main" id="{8CE566F3-997C-0956-010C-DFF09FFD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29" y="2180665"/>
            <a:ext cx="2625768" cy="25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rowd of people taking pictures">
            <a:extLst>
              <a:ext uri="{FF2B5EF4-FFF2-40B4-BE49-F238E27FC236}">
                <a16:creationId xmlns:a16="http://schemas.microsoft.com/office/drawing/2014/main" id="{9DFEBDF1-BFB1-378D-ECB8-A84E85ED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97" y="1927412"/>
            <a:ext cx="2417950" cy="16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54,300+ Ice Skating Stock Photos, Pictures &amp; Royalty-Free ...">
            <a:extLst>
              <a:ext uri="{FF2B5EF4-FFF2-40B4-BE49-F238E27FC236}">
                <a16:creationId xmlns:a16="http://schemas.microsoft.com/office/drawing/2014/main" id="{DF7F2DA7-51C3-E181-6239-EE79A991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74" y="4833496"/>
            <a:ext cx="2785281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320+ Indoor Rodeo Stock Photos, Pictures &amp; Royalty-Free ...">
            <a:extLst>
              <a:ext uri="{FF2B5EF4-FFF2-40B4-BE49-F238E27FC236}">
                <a16:creationId xmlns:a16="http://schemas.microsoft.com/office/drawing/2014/main" id="{5ECEEDDC-2182-EFAF-6BFA-43830E97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14" y="4164980"/>
            <a:ext cx="2796045" cy="18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A908-965D-0895-33E9-A503D9F2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Thiessen and Hammon didn’t forget to include cultural events!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A3AE7-3A5A-1715-E3CE-0E8DECF50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364" y="2160494"/>
            <a:ext cx="2502741" cy="3777622"/>
          </a:xfrm>
        </p:spPr>
        <p:txBody>
          <a:bodyPr/>
          <a:lstStyle/>
          <a:p>
            <a:r>
              <a:rPr lang="en-US" dirty="0"/>
              <a:t>Theater</a:t>
            </a:r>
          </a:p>
          <a:p>
            <a:r>
              <a:rPr lang="en-US" dirty="0"/>
              <a:t>Ballet</a:t>
            </a:r>
          </a:p>
          <a:p>
            <a:r>
              <a:rPr lang="en-US" dirty="0"/>
              <a:t>Music</a:t>
            </a:r>
          </a:p>
          <a:p>
            <a:r>
              <a:rPr lang="en-US" dirty="0"/>
              <a:t>Ballroom Dancing</a:t>
            </a:r>
          </a:p>
          <a:p>
            <a:r>
              <a:rPr lang="en-US" dirty="0"/>
              <a:t>Opera</a:t>
            </a:r>
          </a:p>
          <a:p>
            <a:r>
              <a:rPr lang="en-US" dirty="0"/>
              <a:t>Concerts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04CFFB-9235-6578-236B-35B163277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4545105" y="1905000"/>
            <a:ext cx="7209602" cy="2415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68906-27A3-5758-369B-00D90D21687F}"/>
              </a:ext>
            </a:extLst>
          </p:cNvPr>
          <p:cNvSpPr txBox="1"/>
          <p:nvPr/>
        </p:nvSpPr>
        <p:spPr>
          <a:xfrm>
            <a:off x="4957481" y="4575296"/>
            <a:ext cx="6194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Their vision included it all through their emphasis on composition.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1C34-97D4-6A5B-321C-36E5D7A1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Thiessen and Hammon employed “artistic license” in their design.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338C9-4E38-8E16-F8D0-D8B4ABA8F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9529" y="1904999"/>
            <a:ext cx="5513547" cy="1636059"/>
          </a:xfrm>
        </p:spPr>
        <p:txBody>
          <a:bodyPr>
            <a:normAutofit fontScale="85000" lnSpcReduction="10000"/>
          </a:bodyPr>
          <a:lstStyle/>
          <a:p>
            <a:r>
              <a:rPr lang="en-US" sz="2600" i="0" dirty="0">
                <a:solidFill>
                  <a:srgbClr val="000000"/>
                </a:solidFill>
                <a:effectLst/>
              </a:rPr>
              <a:t>ARTISTIC LICENSE </a:t>
            </a:r>
            <a:r>
              <a:rPr lang="en-US" sz="2600" b="0" i="0" dirty="0">
                <a:solidFill>
                  <a:srgbClr val="000000"/>
                </a:solidFill>
                <a:effectLst/>
              </a:rPr>
              <a:t>- when an Artist interprets something in their own way without keeping in mind or being accountable for accuracy. 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EBD6-1AEB-6A66-6A43-EC6211443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9641" y="2595282"/>
            <a:ext cx="4313864" cy="3777622"/>
          </a:xfrm>
        </p:spPr>
        <p:txBody>
          <a:bodyPr>
            <a:normAutofit fontScale="85000" lnSpcReduction="10000"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</a:rPr>
              <a:t>Artists may use ‘artistic license’ within a commissioned work to subtly add humor and/or symbolism into a work of art that may go unnoticed by the employer as a way to incorporate their own individuality/creativity.</a:t>
            </a:r>
            <a:endParaRPr lang="en-US" sz="2600" dirty="0"/>
          </a:p>
          <a:p>
            <a:endParaRPr lang="en-US" dirty="0"/>
          </a:p>
        </p:txBody>
      </p:sp>
      <p:pic>
        <p:nvPicPr>
          <p:cNvPr id="10244" name="Picture 4" descr="2,800+ Mural Artist At Work Stock Photos, Pictures &amp; Royalty ...">
            <a:extLst>
              <a:ext uri="{FF2B5EF4-FFF2-40B4-BE49-F238E27FC236}">
                <a16:creationId xmlns:a16="http://schemas.microsoft.com/office/drawing/2014/main" id="{EB9419EE-5363-8453-55E9-0BBB302B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97" y="3792072"/>
            <a:ext cx="4628506" cy="293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1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1431-A4AC-8FE9-7246-C11F371F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470" y="5302086"/>
            <a:ext cx="8740588" cy="93412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For example, the artists’ initials are CLT and BJH.  They completed their design in 1956.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579053-DA12-4F4E-13C5-CBEB416072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770455" y="1798357"/>
            <a:ext cx="9734157" cy="3261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256BE6-94F1-0617-EF06-E22447D7FD09}"/>
              </a:ext>
            </a:extLst>
          </p:cNvPr>
          <p:cNvSpPr txBox="1"/>
          <p:nvPr/>
        </p:nvSpPr>
        <p:spPr>
          <a:xfrm>
            <a:off x="1007528" y="498966"/>
            <a:ext cx="11120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See if you can discover any instances of artistic license.</a:t>
            </a:r>
          </a:p>
        </p:txBody>
      </p:sp>
    </p:spTree>
    <p:extLst>
      <p:ext uri="{BB962C8B-B14F-4D97-AF65-F5344CB8AC3E}">
        <p14:creationId xmlns:p14="http://schemas.microsoft.com/office/powerpoint/2010/main" val="23388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0D77-2436-FC13-EA14-538002B21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07" y="586198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Let’s see if we can find them in the Mural! 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AFE264A3-B865-35AA-0C89-E25B6B701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5" t="10445" r="21203" b="10388"/>
          <a:stretch/>
        </p:blipFill>
        <p:spPr bwMode="auto">
          <a:xfrm>
            <a:off x="1983323" y="2058798"/>
            <a:ext cx="2409382" cy="352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0DD713-C115-EA21-EED1-D11F8B16F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7" t="54606" r="24770" b="29112"/>
          <a:stretch/>
        </p:blipFill>
        <p:spPr bwMode="auto">
          <a:xfrm>
            <a:off x="5109883" y="2058798"/>
            <a:ext cx="5098794" cy="3866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ute woman snoop detective magnifying glass tec peeking out corner search help noir female cartoon character design isolated vector illustration">
            <a:extLst>
              <a:ext uri="{FF2B5EF4-FFF2-40B4-BE49-F238E27FC236}">
                <a16:creationId xmlns:a16="http://schemas.microsoft.com/office/drawing/2014/main" id="{4DF91A74-643A-11A4-997D-3058F5C79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34152" b="20484"/>
          <a:stretch/>
        </p:blipFill>
        <p:spPr bwMode="auto">
          <a:xfrm>
            <a:off x="10334717" y="586198"/>
            <a:ext cx="672354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85DD-6534-06DB-741A-BAC934F9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548" y="234956"/>
            <a:ext cx="8911687" cy="1280890"/>
          </a:xfrm>
        </p:spPr>
        <p:txBody>
          <a:bodyPr/>
          <a:lstStyle/>
          <a:p>
            <a:r>
              <a:rPr lang="en-US" dirty="0"/>
              <a:t>The Artists had a sense of humor.</a:t>
            </a: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1980A7CE-2C6F-5228-1375-24530DAA2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6" t="27488" r="15825" b="38976"/>
          <a:stretch/>
        </p:blipFill>
        <p:spPr bwMode="auto">
          <a:xfrm>
            <a:off x="2772602" y="1514441"/>
            <a:ext cx="4399163" cy="4510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E29578-8C05-F6F3-D0EC-1F401F79C8DC}"/>
              </a:ext>
            </a:extLst>
          </p:cNvPr>
          <p:cNvSpPr txBox="1"/>
          <p:nvPr/>
        </p:nvSpPr>
        <p:spPr>
          <a:xfrm>
            <a:off x="7653351" y="1460058"/>
            <a:ext cx="353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They included a harp in a jazz combo???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728F2-A526-B239-3BB3-8632524B0B11}"/>
              </a:ext>
            </a:extLst>
          </p:cNvPr>
          <p:cNvSpPr txBox="1"/>
          <p:nvPr/>
        </p:nvSpPr>
        <p:spPr>
          <a:xfrm>
            <a:off x="7900519" y="5028610"/>
            <a:ext cx="395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was that all about???</a:t>
            </a:r>
          </a:p>
        </p:txBody>
      </p:sp>
      <p:pic>
        <p:nvPicPr>
          <p:cNvPr id="3076" name="Picture 4" descr="Vintage harp illustration">
            <a:extLst>
              <a:ext uri="{FF2B5EF4-FFF2-40B4-BE49-F238E27FC236}">
                <a16:creationId xmlns:a16="http://schemas.microsoft.com/office/drawing/2014/main" id="{9EAED0B9-5D05-D98D-DA2D-EDC4A2820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/>
          <a:stretch/>
        </p:blipFill>
        <p:spPr bwMode="auto">
          <a:xfrm>
            <a:off x="8566484" y="2360141"/>
            <a:ext cx="2200164" cy="23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E2F84-CC16-8F36-5BAC-AB2C0F26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did you catch the two guys having a heated debate….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11764-9E43-1436-99B3-B99C40E810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They are two of only four figures in the Mural that have any facial features—the rest have blank faces.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And check out the hand movements of the guy on the left….he was REALLY excited!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11F5740D-21E1-E8F0-7E77-AB4E35723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7" t="42668" r="25837" b="43203"/>
          <a:stretch/>
        </p:blipFill>
        <p:spPr bwMode="auto">
          <a:xfrm>
            <a:off x="7415862" y="2554940"/>
            <a:ext cx="3664515" cy="2250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06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44421F-62CE-0FAE-B815-E7699C84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06" y="3193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You get two guesses as to who these figures are…and the first one doesn’t count!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7ACFC2-C561-B7F0-CCB2-540FAF994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2294" y="2442882"/>
            <a:ext cx="4313864" cy="1972235"/>
          </a:xfrm>
        </p:spPr>
        <p:txBody>
          <a:bodyPr/>
          <a:lstStyle/>
          <a:p>
            <a:r>
              <a:rPr lang="en-US" i="1" dirty="0"/>
              <a:t>O Romeo, Romeo, wherefore art thou, Romeo?  Deny thy father and refuse they name, Or, if thou wilt not, be but sworn my love, and I’ll no longer be a Capulet.</a:t>
            </a:r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696DB379-1387-E60D-3227-93F29EAD2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43152" r="44436" b="27097"/>
          <a:stretch/>
        </p:blipFill>
        <p:spPr bwMode="auto">
          <a:xfrm>
            <a:off x="7582694" y="1712571"/>
            <a:ext cx="3125788" cy="4609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60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253B-32B0-D4F5-8C76-5F73DCBC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likes a mystery!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C1675-EF09-53EF-C8CB-ED572A9213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The Pershing Mural has a lot of mysteries to solve….just look closely.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FC5A4-F89A-FA26-C300-D7FF2B25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84" y="3429000"/>
            <a:ext cx="3939989" cy="2626659"/>
          </a:xfrm>
          <a:prstGeom prst="rect">
            <a:avLst/>
          </a:prstGeom>
        </p:spPr>
      </p:pic>
      <p:pic>
        <p:nvPicPr>
          <p:cNvPr id="1030" name="Picture 6" descr="Mystery Box Isolated">
            <a:extLst>
              <a:ext uri="{FF2B5EF4-FFF2-40B4-BE49-F238E27FC236}">
                <a16:creationId xmlns:a16="http://schemas.microsoft.com/office/drawing/2014/main" id="{F7BDAE51-66F6-BCA0-E9EE-9DFA5E06D1F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52" y="2070947"/>
            <a:ext cx="4078941" cy="36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269F-22B9-32AF-8708-F16463A2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36" y="306333"/>
            <a:ext cx="10694894" cy="1280890"/>
          </a:xfrm>
        </p:spPr>
        <p:txBody>
          <a:bodyPr/>
          <a:lstStyle/>
          <a:p>
            <a:pPr algn="ctr"/>
            <a:r>
              <a:rPr lang="en-US" dirty="0"/>
              <a:t>This next one is a little tougher. Start with the figure on the left.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6B7B-E352-9B6C-8213-E622D9A49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530" y="1891553"/>
            <a:ext cx="4313864" cy="377762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Is her blue garment a kimono (the traditional dress of Japan)?</a:t>
            </a:r>
          </a:p>
          <a:p>
            <a:endParaRPr lang="en-US" dirty="0"/>
          </a:p>
          <a:p>
            <a:r>
              <a:rPr lang="en-US" dirty="0"/>
              <a:t>Is she wearing getas (traditional Japanese footwear sort of like a flip flop?)</a:t>
            </a:r>
          </a:p>
          <a:p>
            <a:endParaRPr lang="en-US" dirty="0"/>
          </a:p>
          <a:p>
            <a:r>
              <a:rPr lang="en-US" dirty="0"/>
              <a:t>Does she have Asian features?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771161-0309-4E37-6E32-9FAE7D6FC2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17440" r="70026" b="58906"/>
          <a:stretch/>
        </p:blipFill>
        <p:spPr bwMode="auto">
          <a:xfrm>
            <a:off x="8237276" y="1754480"/>
            <a:ext cx="2264588" cy="4797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64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3DC1-7339-796C-D073-2F62765C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 you familiar with an Italian composer named Giacomo Puccini?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A0C51-C22A-4E0C-6317-893812A8B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400" y="2088776"/>
            <a:ext cx="6221506" cy="3777622"/>
          </a:xfrm>
        </p:spPr>
        <p:txBody>
          <a:bodyPr/>
          <a:lstStyle/>
          <a:p>
            <a:r>
              <a:rPr lang="en-US" sz="2000" dirty="0"/>
              <a:t>If not, he wrote a number of operas including one called Madame Butterfly.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It’s a 20</a:t>
            </a:r>
            <a:r>
              <a:rPr lang="en-US" sz="2000" baseline="30000" dirty="0"/>
              <a:t>th</a:t>
            </a:r>
            <a:r>
              <a:rPr lang="en-US" sz="2000" dirty="0"/>
              <a:t> Century love story about a Japanese girl and an American naval officer.</a:t>
            </a:r>
          </a:p>
        </p:txBody>
      </p:sp>
      <p:pic>
        <p:nvPicPr>
          <p:cNvPr id="6148" name="Picture 4" descr="14,300+ Butterfly Heart Stock Photos, Pictures &amp; Royalty ...">
            <a:extLst>
              <a:ext uri="{FF2B5EF4-FFF2-40B4-BE49-F238E27FC236}">
                <a16:creationId xmlns:a16="http://schemas.microsoft.com/office/drawing/2014/main" id="{3CD19D9C-95AE-F2FC-2908-815A6AAB0A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50" y="2989225"/>
            <a:ext cx="1865376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E457-6B47-250E-374B-5F31E1BE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 you suppose our mystery woman is </a:t>
            </a:r>
            <a:r>
              <a:rPr lang="en-US" dirty="0" err="1"/>
              <a:t>Cio</a:t>
            </a:r>
            <a:r>
              <a:rPr lang="en-US" dirty="0"/>
              <a:t> </a:t>
            </a:r>
            <a:r>
              <a:rPr lang="en-US" dirty="0" err="1"/>
              <a:t>Cio</a:t>
            </a:r>
            <a:r>
              <a:rPr lang="en-US" dirty="0"/>
              <a:t> San from Madame Butterfly?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B81725-F457-379A-DF28-70BE9B6A28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17440" r="70026" b="58906"/>
          <a:stretch/>
        </p:blipFill>
        <p:spPr bwMode="auto">
          <a:xfrm>
            <a:off x="3128683" y="2257065"/>
            <a:ext cx="1799001" cy="3810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50" name="Picture 6" descr="Metlicovitz Madama Butterfly Vintage Advertising Art Print">
            <a:extLst>
              <a:ext uri="{FF2B5EF4-FFF2-40B4-BE49-F238E27FC236}">
                <a16:creationId xmlns:a16="http://schemas.microsoft.com/office/drawing/2014/main" id="{3B1D18E4-F34E-CDA9-7218-DDDEB8DC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99" y="212889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0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70C4-FB8E-A3B2-C57F-6570C289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as to the figure on the right…..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3C9CD-F4B1-5CA6-8EF4-5BF7646DF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8116" y="1582320"/>
            <a:ext cx="4313864" cy="1863072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Could this be Canio, the clown who is the lead character in Ruggero Leoncavallo's Italian opera, 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Pagliacci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(The Clown) which premiered around 1890?</a:t>
            </a:r>
            <a:endParaRPr lang="en-US" sz="24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3C0C3E-8D49-8B1E-3A7A-01E7C20228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17440" r="70026" b="58906"/>
          <a:stretch/>
        </p:blipFill>
        <p:spPr bwMode="auto">
          <a:xfrm>
            <a:off x="2214282" y="1905000"/>
            <a:ext cx="1973834" cy="4180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 descr="Pagliacci - Wikipedia">
            <a:extLst>
              <a:ext uri="{FF2B5EF4-FFF2-40B4-BE49-F238E27FC236}">
                <a16:creationId xmlns:a16="http://schemas.microsoft.com/office/drawing/2014/main" id="{BE13F28B-AA17-3585-25B2-BEB37B3B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018" y="1825262"/>
            <a:ext cx="3248235" cy="43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,000+ Free Question Mark &amp; Question Images - Pixabay">
            <a:extLst>
              <a:ext uri="{FF2B5EF4-FFF2-40B4-BE49-F238E27FC236}">
                <a16:creationId xmlns:a16="http://schemas.microsoft.com/office/drawing/2014/main" id="{02EBA07D-B950-AFB7-C7E5-13F158392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30" y="4222198"/>
            <a:ext cx="2187388" cy="2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61E8-143F-88A6-91EC-134A41CF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Next, are we looking at dancers or </a:t>
            </a:r>
            <a:br>
              <a:rPr lang="en-US" dirty="0"/>
            </a:br>
            <a:r>
              <a:rPr lang="en-US" dirty="0"/>
              <a:t>ice skaters?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73997-8226-F1D0-5810-097629F0BC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Look at the bottom figure. Do you see skates on her feet?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you see the toes of the figure above on pointe like a ballerina?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66D61E06-92EC-34FB-E36F-5B199DCF86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29428" r="86234" b="41602"/>
          <a:stretch/>
        </p:blipFill>
        <p:spPr bwMode="auto">
          <a:xfrm>
            <a:off x="1981200" y="1694988"/>
            <a:ext cx="3576918" cy="4640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8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81EB-4E9D-2B1C-4FD7-35C44564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are an important element in art.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EF76D-2D74-4EF8-0210-22C3F52DA2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</a:t>
            </a: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most basic element in drawing.  </a:t>
            </a:r>
          </a:p>
          <a:p>
            <a:pPr marL="0" indent="0"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 variation—the use of a variety of lines including width, length, texture, and thickness add interest to art. </a:t>
            </a:r>
          </a:p>
          <a:p>
            <a:pPr marL="0" indent="0"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Lines serve as a visual definition of shapes and play a vital role in expressing emotion, form, texture, and motion.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446658-6974-CE8B-6316-F7AF462A5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6169" y="2344426"/>
            <a:ext cx="4313238" cy="2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E1ABC-87C9-2434-6536-3AD121C0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637" y="393104"/>
            <a:ext cx="5825454" cy="217684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Do you have any idea how hard it would be to make curved lines in the design using over 760,000 one-inch square tiles?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E9226B-50F5-CD2D-5D20-9891A44C78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t="19954" r="80857" b="14105"/>
          <a:stretch/>
        </p:blipFill>
        <p:spPr bwMode="auto">
          <a:xfrm>
            <a:off x="8423059" y="963919"/>
            <a:ext cx="2174356" cy="5817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E254A-AE71-C031-26A3-A742CAFF1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6964" y="2800951"/>
            <a:ext cx="4313864" cy="25699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Thiessen and Hammon really rocked!!</a:t>
            </a:r>
          </a:p>
        </p:txBody>
      </p:sp>
    </p:spTree>
    <p:extLst>
      <p:ext uri="{BB962C8B-B14F-4D97-AF65-F5344CB8AC3E}">
        <p14:creationId xmlns:p14="http://schemas.microsoft.com/office/powerpoint/2010/main" val="23406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DE4E-791B-930C-51B3-BDA15141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Thiessen and Hammon LOVED lines and used them as part of their artistic license, but we are mystified by what they all mean</a:t>
            </a:r>
            <a:r>
              <a:rPr lang="en-US" dirty="0"/>
              <a:t>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E1438-653D-5010-FB2A-F30252137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9358" y="2906152"/>
            <a:ext cx="4313864" cy="1952719"/>
          </a:xfrm>
        </p:spPr>
        <p:txBody>
          <a:bodyPr/>
          <a:lstStyle/>
          <a:p>
            <a:r>
              <a:rPr lang="en-US" dirty="0"/>
              <a:t>What are these lines all about?</a:t>
            </a:r>
          </a:p>
          <a:p>
            <a:r>
              <a:rPr lang="en-US" dirty="0"/>
              <a:t>Are they trees?</a:t>
            </a:r>
          </a:p>
          <a:p>
            <a:r>
              <a:rPr lang="en-US" dirty="0"/>
              <a:t>Are they geological formations?</a:t>
            </a:r>
          </a:p>
          <a:p>
            <a:r>
              <a:rPr lang="en-US" dirty="0"/>
              <a:t>Are they roads or rivers?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D3DF29-1A15-7774-10BF-26C667A93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5" t="8914" r="44622" b="50452"/>
          <a:stretch/>
        </p:blipFill>
        <p:spPr bwMode="auto">
          <a:xfrm>
            <a:off x="2214283" y="2146778"/>
            <a:ext cx="4642666" cy="3346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1AD0-CE1D-12FA-7147-5EC34837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this out…..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1C6ED-2D83-A2FD-6C37-E3D80699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6459" y="2424900"/>
            <a:ext cx="4313864" cy="2366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Are the lines above the musicians meant to be a musical staff which is made up of five horizontal lines?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Are they a highway?</a:t>
            </a:r>
          </a:p>
          <a:p>
            <a:endParaRPr lang="en-US" dirty="0"/>
          </a:p>
          <a:p>
            <a:r>
              <a:rPr lang="en-US" dirty="0"/>
              <a:t>Are they rows in a field?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2191751-8C9C-064D-0FCF-4D39F084A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4" t="9463" r="14579" b="26330"/>
          <a:stretch/>
        </p:blipFill>
        <p:spPr bwMode="auto">
          <a:xfrm>
            <a:off x="7945621" y="1085261"/>
            <a:ext cx="3558990" cy="5045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17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BC58-8C09-B2C4-0FCF-C246CAD8B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what do you suppose this is??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5221A5-31EE-6FEB-3963-04D7BEA49A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5379" t="61606" r="33157" b="10716"/>
          <a:stretch/>
        </p:blipFill>
        <p:spPr>
          <a:xfrm>
            <a:off x="1664449" y="1916322"/>
            <a:ext cx="4933574" cy="39875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7454A-B927-52F0-39A0-8A6CCFCC7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8767" y="2456268"/>
            <a:ext cx="4313864" cy="3777622"/>
          </a:xfrm>
        </p:spPr>
        <p:txBody>
          <a:bodyPr/>
          <a:lstStyle/>
          <a:p>
            <a:r>
              <a:rPr lang="en-US" dirty="0"/>
              <a:t>Is it a shoe or boot attached to a leg?</a:t>
            </a:r>
          </a:p>
          <a:p>
            <a:r>
              <a:rPr lang="en-US" dirty="0"/>
              <a:t>Is it a seed sprouting from the ground?</a:t>
            </a:r>
          </a:p>
          <a:p>
            <a:r>
              <a:rPr lang="en-US" dirty="0"/>
              <a:t>Is it part of the aquifer that is found under much of Nebraska ?</a:t>
            </a:r>
          </a:p>
        </p:txBody>
      </p:sp>
    </p:spTree>
    <p:extLst>
      <p:ext uri="{BB962C8B-B14F-4D97-AF65-F5344CB8AC3E}">
        <p14:creationId xmlns:p14="http://schemas.microsoft.com/office/powerpoint/2010/main" val="7398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4A25-8B76-253D-D324-790BC38F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977" y="105429"/>
            <a:ext cx="8455306" cy="97631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Let’s see what we find!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EA30E-6EAD-86AD-89C1-61EF000F9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493" y="5264400"/>
            <a:ext cx="10282519" cy="141197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Artists Charles Leonard Thiessen and Bill J. Hammon were commissioned in 1955 to design the Pershing Mural.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0BBA3930-CCCF-47B6-1CDC-AC364F07F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337328" y="1528688"/>
            <a:ext cx="10213695" cy="3421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80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637D-3605-AA92-57F8-9E10339E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is the arrangement of the visual elements in a piece of art.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E182E-20F1-6560-C24E-BE0B513CD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1416424"/>
          </a:xfrm>
        </p:spPr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Composition </a:t>
            </a:r>
            <a:r>
              <a:rPr lang="en-US" dirty="0">
                <a:ea typeface="Calibri" panose="020F0502020204030204" pitchFamily="34" charset="0"/>
              </a:rPr>
              <a:t>uses</a:t>
            </a:r>
            <a:r>
              <a:rPr lang="en-US" sz="1800" dirty="0">
                <a:effectLst/>
                <a:ea typeface="Calibri" panose="020F0502020204030204" pitchFamily="34" charset="0"/>
              </a:rPr>
              <a:t> these elements to give the art structure and convey the intent of the artist.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A62A1-46DF-EBFD-C253-3264DC7BBA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Balance</a:t>
            </a:r>
          </a:p>
          <a:p>
            <a:r>
              <a:rPr lang="en-US" dirty="0"/>
              <a:t>Contrast</a:t>
            </a:r>
          </a:p>
          <a:p>
            <a:r>
              <a:rPr lang="en-US" dirty="0"/>
              <a:t>Emphasis</a:t>
            </a:r>
          </a:p>
          <a:p>
            <a:r>
              <a:rPr lang="en-US" dirty="0"/>
              <a:t>Movement</a:t>
            </a:r>
          </a:p>
          <a:p>
            <a:r>
              <a:rPr lang="en-US" dirty="0"/>
              <a:t>Pattern</a:t>
            </a:r>
          </a:p>
          <a:p>
            <a:r>
              <a:rPr lang="en-US" dirty="0"/>
              <a:t>Rhythm</a:t>
            </a:r>
          </a:p>
          <a:p>
            <a:r>
              <a:rPr lang="en-US" dirty="0"/>
              <a:t>Unity</a:t>
            </a:r>
          </a:p>
          <a:p>
            <a:r>
              <a:rPr lang="en-US" dirty="0"/>
              <a:t>Variety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B9390-E196-2170-4C0B-7ED1E7EC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41" y="3200283"/>
            <a:ext cx="4532438" cy="30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8E67-EAA0-A857-A8B0-71AA6FEB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403" y="624110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For the artists, it was the most important part of their design.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6277E0-64F0-E2D8-5782-F392F6C9E3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512676" y="1905000"/>
            <a:ext cx="10462990" cy="3505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4E5A7-9A01-F5C5-5E8A-DB4DC6E60787}"/>
              </a:ext>
            </a:extLst>
          </p:cNvPr>
          <p:cNvSpPr txBox="1"/>
          <p:nvPr/>
        </p:nvSpPr>
        <p:spPr>
          <a:xfrm>
            <a:off x="5638800" y="297628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567D5-BC73-2A05-FE07-E98CCF2B1990}"/>
              </a:ext>
            </a:extLst>
          </p:cNvPr>
          <p:cNvSpPr txBox="1"/>
          <p:nvPr/>
        </p:nvSpPr>
        <p:spPr>
          <a:xfrm>
            <a:off x="5638800" y="297628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F0104-FC83-B5CE-CDFD-73470BA0DB5F}"/>
              </a:ext>
            </a:extLst>
          </p:cNvPr>
          <p:cNvSpPr txBox="1"/>
          <p:nvPr/>
        </p:nvSpPr>
        <p:spPr>
          <a:xfrm>
            <a:off x="1766047" y="5629835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By exercising their artistic license, Thiessen and Hammon were able to incorporate their own individuality and creativity….and they have given us many mysteries to solve!</a:t>
            </a:r>
          </a:p>
        </p:txBody>
      </p:sp>
    </p:spTree>
    <p:extLst>
      <p:ext uri="{BB962C8B-B14F-4D97-AF65-F5344CB8AC3E}">
        <p14:creationId xmlns:p14="http://schemas.microsoft.com/office/powerpoint/2010/main" val="1388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C004-3F26-C9B7-9F0A-7378DDE3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Now, the Challenge….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98210-FA27-1148-712F-45896F3F2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8322141" cy="7799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dirty="0"/>
              <a:t>What other Mysteries of the Mural can YOU uncover?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54512A-6D37-E9B5-B53A-07303FC298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819836" y="2814917"/>
            <a:ext cx="9925770" cy="3325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12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F6C5A-E563-AF44-858A-5AAEDD26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294" y="257615"/>
            <a:ext cx="10058400" cy="15520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Both were distinguished Nebraska artists and accomplished muralists….</a:t>
            </a:r>
          </a:p>
        </p:txBody>
      </p:sp>
      <p:pic>
        <p:nvPicPr>
          <p:cNvPr id="1026" name="Picture 2" descr="Bill J. Hammon, Growth, Aldamar">
            <a:extLst>
              <a:ext uri="{FF2B5EF4-FFF2-40B4-BE49-F238E27FC236}">
                <a16:creationId xmlns:a16="http://schemas.microsoft.com/office/drawing/2014/main" id="{2C2FB163-AE88-A9BF-77BC-23445796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27" y="1801960"/>
            <a:ext cx="1184370" cy="402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A05AB-5E7A-AEAF-C1B6-E065DA33A986}"/>
              </a:ext>
            </a:extLst>
          </p:cNvPr>
          <p:cNvSpPr txBox="1"/>
          <p:nvPr/>
        </p:nvSpPr>
        <p:spPr>
          <a:xfrm>
            <a:off x="1936377" y="5910724"/>
            <a:ext cx="3218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Bill J. </a:t>
            </a:r>
            <a:r>
              <a:rPr lang="en-US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Hammon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, </a:t>
            </a:r>
            <a:r>
              <a:rPr lang="en-US" b="0" i="1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Growth, </a:t>
            </a:r>
            <a:r>
              <a:rPr lang="en-US" b="0" i="1" dirty="0" err="1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Aldamar</a:t>
            </a:r>
            <a:r>
              <a:rPr lang="en-US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, oil on canvas, n.d.</a:t>
            </a:r>
            <a:endParaRPr lang="en-US" dirty="0"/>
          </a:p>
        </p:txBody>
      </p:sp>
      <p:pic>
        <p:nvPicPr>
          <p:cNvPr id="1032" name="Picture 8" descr="Leonard Thiesson, Stockholm Synthesis, oil on panel, 1937">
            <a:extLst>
              <a:ext uri="{FF2B5EF4-FFF2-40B4-BE49-F238E27FC236}">
                <a16:creationId xmlns:a16="http://schemas.microsoft.com/office/drawing/2014/main" id="{ACEFDC7A-5537-3E38-39E6-454A38DD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11" y="2176183"/>
            <a:ext cx="5553636" cy="27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88953-782B-CD82-90B3-6550DA530214}"/>
              </a:ext>
            </a:extLst>
          </p:cNvPr>
          <p:cNvSpPr txBox="1"/>
          <p:nvPr/>
        </p:nvSpPr>
        <p:spPr>
          <a:xfrm>
            <a:off x="7503459" y="5224184"/>
            <a:ext cx="2572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Leonard Thiessen</a:t>
            </a:r>
            <a:br>
              <a:rPr lang="en-US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</a:br>
            <a:r>
              <a:rPr lang="en-US" i="1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Stockholm Synthesis</a:t>
            </a:r>
            <a:br>
              <a:rPr lang="en-US" dirty="0"/>
            </a:br>
            <a:r>
              <a:rPr lang="en-US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oil on panel</a:t>
            </a:r>
            <a:br>
              <a:rPr lang="en-US" dirty="0"/>
            </a:br>
            <a:r>
              <a:rPr lang="en-US" i="0" dirty="0">
                <a:solidFill>
                  <a:srgbClr val="666666"/>
                </a:solidFill>
                <a:effectLst/>
                <a:highlight>
                  <a:srgbClr val="FFFFFF"/>
                </a:highlight>
              </a:rPr>
              <a:t>1937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74CD7-F47D-172A-CEC0-C9C4BF1A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077" y="480675"/>
            <a:ext cx="8911687" cy="17156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….drawing inspiration and influence from working with famous muralists such as Diego Rivera.</a:t>
            </a:r>
          </a:p>
        </p:txBody>
      </p:sp>
      <p:pic>
        <p:nvPicPr>
          <p:cNvPr id="2052" name="Picture 4" descr="artwork by painter Diego Rivera - The Marriage of the Artistic Expression of the North and of the South on this Continent -details">
            <a:extLst>
              <a:ext uri="{FF2B5EF4-FFF2-40B4-BE49-F238E27FC236}">
                <a16:creationId xmlns:a16="http://schemas.microsoft.com/office/drawing/2014/main" id="{DD12A9B0-F67E-7443-9878-9BD4E7A5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17" y="2339788"/>
            <a:ext cx="6382162" cy="42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96759-33BF-FC2E-E335-5521965FFD52}"/>
              </a:ext>
            </a:extLst>
          </p:cNvPr>
          <p:cNvSpPr txBox="1"/>
          <p:nvPr/>
        </p:nvSpPr>
        <p:spPr>
          <a:xfrm>
            <a:off x="8910917" y="3096416"/>
            <a:ext cx="25936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424242"/>
                </a:solidFill>
                <a:effectLst/>
              </a:rPr>
              <a:t>Pan American</a:t>
            </a:r>
          </a:p>
          <a:p>
            <a:pPr algn="ctr"/>
            <a:r>
              <a:rPr lang="en-US" sz="2400" dirty="0">
                <a:solidFill>
                  <a:srgbClr val="424242"/>
                </a:solidFill>
              </a:rPr>
              <a:t>Unity—the </a:t>
            </a:r>
          </a:p>
          <a:p>
            <a:pPr algn="ctr"/>
            <a:r>
              <a:rPr lang="en-US" sz="2400" b="0" i="0" dirty="0">
                <a:solidFill>
                  <a:srgbClr val="424242"/>
                </a:solidFill>
                <a:effectLst/>
              </a:rPr>
              <a:t>Marriage of</a:t>
            </a:r>
          </a:p>
          <a:p>
            <a:pPr algn="ctr"/>
            <a:r>
              <a:rPr lang="en-US" sz="2400" dirty="0">
                <a:solidFill>
                  <a:srgbClr val="424242"/>
                </a:solidFill>
              </a:rPr>
              <a:t>North and South</a:t>
            </a:r>
          </a:p>
          <a:p>
            <a:pPr algn="ctr"/>
            <a:r>
              <a:rPr lang="en-US" sz="2400" b="0" i="0" dirty="0">
                <a:solidFill>
                  <a:srgbClr val="424242"/>
                </a:solidFill>
                <a:effectLst/>
              </a:rPr>
              <a:t>By Diego Rivera</a:t>
            </a:r>
          </a:p>
          <a:p>
            <a:pPr algn="just"/>
            <a:endParaRPr lang="en-US" sz="2400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3000-CAD2-F31F-995F-8AF5AC15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71" y="5179145"/>
            <a:ext cx="10282517" cy="147280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+mn-lt"/>
              </a:rPr>
              <a:t>And w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hile the design was left to Thiessen and Hammon, the subject matter of the </a:t>
            </a:r>
            <a:r>
              <a:rPr lang="en-US" sz="2800" i="0" dirty="0">
                <a:solidFill>
                  <a:srgbClr val="000000"/>
                </a:solidFill>
                <a:effectLst/>
                <a:latin typeface="+mn-lt"/>
              </a:rPr>
              <a:t>commission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 was dictated by the Associate Auditorium Architects.  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83524D-A1D7-2C2E-FF57-FD5E44A15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586753" y="1971413"/>
            <a:ext cx="9574304" cy="3207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5BC54-7FA6-90BE-4EDF-BEC16AA12232}"/>
              </a:ext>
            </a:extLst>
          </p:cNvPr>
          <p:cNvSpPr txBox="1"/>
          <p:nvPr/>
        </p:nvSpPr>
        <p:spPr>
          <a:xfrm>
            <a:off x="2061883" y="433103"/>
            <a:ext cx="8740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their commission, the artists were directed that the Mural should be made of tile to withstand the elements.</a:t>
            </a:r>
          </a:p>
        </p:txBody>
      </p:sp>
    </p:spTree>
    <p:extLst>
      <p:ext uri="{BB962C8B-B14F-4D97-AF65-F5344CB8AC3E}">
        <p14:creationId xmlns:p14="http://schemas.microsoft.com/office/powerpoint/2010/main" val="25577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A12F-CC6C-3249-5B7B-E22EE52F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130" y="624110"/>
            <a:ext cx="9505482" cy="30155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Thiessen would share in later recollections that composing a mural at such a large scale that was to be seen from street level and creating harmony with its surroundings were the biggest challenges and points of focus.</a:t>
            </a:r>
          </a:p>
        </p:txBody>
      </p:sp>
      <p:pic>
        <p:nvPicPr>
          <p:cNvPr id="3074" name="Picture 2" descr="6 Marketing Challenges And The Shortcuts To Solve Them">
            <a:extLst>
              <a:ext uri="{FF2B5EF4-FFF2-40B4-BE49-F238E27FC236}">
                <a16:creationId xmlns:a16="http://schemas.microsoft.com/office/drawing/2014/main" id="{7F862F33-5478-84B4-D8B6-8BD67292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64" y="3261414"/>
            <a:ext cx="4564156" cy="30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E970A2-6704-2FA4-D4F6-191832CEA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5" y="588251"/>
            <a:ext cx="8911687" cy="24687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Thiessen and </a:t>
            </a:r>
            <a:r>
              <a:rPr lang="en-US" dirty="0" err="1"/>
              <a:t>Hammon</a:t>
            </a:r>
            <a:r>
              <a:rPr lang="en-US" dirty="0"/>
              <a:t> seemed to have conceived of the Mural as an abstract with blocks or color first and then added in the figures to meet the subject requirements.</a:t>
            </a: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BD6B74BB-D84C-F9C3-52C9-23200AD52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r="909"/>
          <a:stretch/>
        </p:blipFill>
        <p:spPr bwMode="auto">
          <a:xfrm>
            <a:off x="1930307" y="2967887"/>
            <a:ext cx="9574304" cy="32077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23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B931-5B38-435B-6AA7-CA369EC7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182325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 the 1950’s the artists didn’t have computers and digital tools to help them with the scale of their design.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1AC83-6587-6E73-0D9D-1995D04AE24E}"/>
              </a:ext>
            </a:extLst>
          </p:cNvPr>
          <p:cNvSpPr txBox="1"/>
          <p:nvPr/>
        </p:nvSpPr>
        <p:spPr>
          <a:xfrm>
            <a:off x="1712259" y="2882153"/>
            <a:ext cx="3836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 they relied heavily on scaled models as part of the design process to help them visualize the Mural.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6BDA3-1506-24E5-BE62-73C452655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017" y="2447364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471</TotalTime>
  <Words>1113</Words>
  <Application>Microsoft Office PowerPoint</Application>
  <PresentationFormat>Widescreen</PresentationFormat>
  <Paragraphs>121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Century Gothic</vt:lpstr>
      <vt:lpstr>Wingdings 3</vt:lpstr>
      <vt:lpstr>Wisp</vt:lpstr>
      <vt:lpstr>Mysteries of the Mural</vt:lpstr>
      <vt:lpstr>Everyone likes a mystery!</vt:lpstr>
      <vt:lpstr>Let’s see what we find!</vt:lpstr>
      <vt:lpstr>Both were distinguished Nebraska artists and accomplished muralists….</vt:lpstr>
      <vt:lpstr>….drawing inspiration and influence from working with famous muralists such as Diego Rivera.</vt:lpstr>
      <vt:lpstr>And while the design was left to Thiessen and Hammon, the subject matter of the commission was dictated by the Associate Auditorium Architects.  </vt:lpstr>
      <vt:lpstr>Thiessen would share in later recollections that composing a mural at such a large scale that was to be seen from street level and creating harmony with its surroundings were the biggest challenges and points of focus.</vt:lpstr>
      <vt:lpstr>Thiessen and Hammon seemed to have conceived of the Mural as an abstract with blocks or color first and then added in the figures to meet the subject requirements.</vt:lpstr>
      <vt:lpstr>In the 1950’s the artists didn’t have computers and digital tools to help them with the scale of their design.</vt:lpstr>
      <vt:lpstr> </vt:lpstr>
      <vt:lpstr>In choosing what to portray, there was certainly an emphasis on athletics and sports…..</vt:lpstr>
      <vt:lpstr>But the Mural needed to depict other events and activities as well.</vt:lpstr>
      <vt:lpstr>And Thiessen and Hammon didn’t forget to include cultural events!</vt:lpstr>
      <vt:lpstr>Thiessen and Hammon employed “artistic license” in their design.</vt:lpstr>
      <vt:lpstr>For example, the artists’ initials are CLT and BJH.  They completed their design in 1956.</vt:lpstr>
      <vt:lpstr>Let’s see if we can find them in the Mural! </vt:lpstr>
      <vt:lpstr>The Artists had a sense of humor.</vt:lpstr>
      <vt:lpstr>And did you catch the two guys having a heated debate….</vt:lpstr>
      <vt:lpstr>You get two guesses as to who these figures are…and the first one doesn’t count!</vt:lpstr>
      <vt:lpstr>This next one is a little tougher. Start with the figure on the left.</vt:lpstr>
      <vt:lpstr>Are you familiar with an Italian composer named Giacomo Puccini?</vt:lpstr>
      <vt:lpstr>Do you suppose our mystery woman is Cio Cio San from Madame Butterfly?</vt:lpstr>
      <vt:lpstr>Now as to the figure on the right…..</vt:lpstr>
      <vt:lpstr>Next, are we looking at dancers or  ice skaters?</vt:lpstr>
      <vt:lpstr>Lines are an important element in art.</vt:lpstr>
      <vt:lpstr>Do you have any idea how hard it would be to make curved lines in the design using over 760,000 one-inch square tiles?</vt:lpstr>
      <vt:lpstr>Thiessen and Hammon LOVED lines and used them as part of their artistic license, but we are mystified by what they all mean!</vt:lpstr>
      <vt:lpstr>Check this out…..</vt:lpstr>
      <vt:lpstr>And what do you suppose this is??</vt:lpstr>
      <vt:lpstr>Composition is the arrangement of the visual elements in a piece of art.</vt:lpstr>
      <vt:lpstr>For the artists, it was the most important part of their design.</vt:lpstr>
      <vt:lpstr>Now, the Challenge….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Mysteries of the Mural</dc:title>
  <dc:creator>Anne Woita</dc:creator>
  <cp:lastModifiedBy>Anne Woita</cp:lastModifiedBy>
  <cp:revision>9</cp:revision>
  <dcterms:created xsi:type="dcterms:W3CDTF">2024-03-27T16:52:00Z</dcterms:created>
  <dcterms:modified xsi:type="dcterms:W3CDTF">2024-07-09T17:39:25Z</dcterms:modified>
</cp:coreProperties>
</file>