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C833F72-2202-4306-9122-C938A552B5CE}"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3622924830"/>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833F72-2202-4306-9122-C938A552B5CE}"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292641492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833F72-2202-4306-9122-C938A552B5CE}"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18451111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833F72-2202-4306-9122-C938A552B5CE}"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85376647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C833F72-2202-4306-9122-C938A552B5CE}"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90881926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C833F72-2202-4306-9122-C938A552B5CE}" type="datetimeFigureOut">
              <a:rPr lang="en-US" smtClean="0"/>
              <a:t>8/3/2024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1676000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C833F72-2202-4306-9122-C938A552B5CE}"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E610D-BC3A-40B5-9E1D-3C67C9D9A79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136640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833F72-2202-4306-9122-C938A552B5CE}" type="datetimeFigureOut">
              <a:rPr lang="en-US" smtClean="0"/>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163941818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33F72-2202-4306-9122-C938A552B5CE}" type="datetimeFigureOut">
              <a:rPr lang="en-US" smtClean="0"/>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237735990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C833F72-2202-4306-9122-C938A552B5CE}" type="datetimeFigureOut">
              <a:rPr lang="en-US" smtClean="0"/>
              <a:t>8/3/2024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5658664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C833F72-2202-4306-9122-C938A552B5CE}" type="datetimeFigureOut">
              <a:rPr lang="en-US" smtClean="0"/>
              <a:t>8/3/2024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043E610D-BC3A-40B5-9E1D-3C67C9D9A799}" type="slidenum">
              <a:rPr lang="en-US" smtClean="0"/>
              <a:t>‹#›</a:t>
            </a:fld>
            <a:endParaRPr lang="en-US"/>
          </a:p>
        </p:txBody>
      </p:sp>
    </p:spTree>
    <p:extLst>
      <p:ext uri="{BB962C8B-B14F-4D97-AF65-F5344CB8AC3E}">
        <p14:creationId xmlns:p14="http://schemas.microsoft.com/office/powerpoint/2010/main" val="16840059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C833F72-2202-4306-9122-C938A552B5CE}" type="datetimeFigureOut">
              <a:rPr lang="en-US" smtClean="0"/>
              <a:t>8/3/2024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43E610D-BC3A-40B5-9E1D-3C67C9D9A799}" type="slidenum">
              <a:rPr lang="en-US" smtClean="0"/>
              <a:t>‹#›</a:t>
            </a:fld>
            <a:endParaRPr lang="en-US"/>
          </a:p>
        </p:txBody>
      </p:sp>
    </p:spTree>
    <p:extLst>
      <p:ext uri="{BB962C8B-B14F-4D97-AF65-F5344CB8AC3E}">
        <p14:creationId xmlns:p14="http://schemas.microsoft.com/office/powerpoint/2010/main" val="88822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n.wikipedia.org/w/index.php?title=McCue-Trausch_Farmstead&amp;action=edit&amp;redlink=1"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8A7A-EFDA-17E9-9F59-62D8C1A8C8A6}"/>
              </a:ext>
            </a:extLst>
          </p:cNvPr>
          <p:cNvSpPr>
            <a:spLocks noGrp="1"/>
          </p:cNvSpPr>
          <p:nvPr>
            <p:ph type="ctrTitle"/>
          </p:nvPr>
        </p:nvSpPr>
        <p:spPr/>
        <p:txBody>
          <a:bodyPr/>
          <a:lstStyle/>
          <a:p>
            <a:r>
              <a:rPr lang="en-US" dirty="0"/>
              <a:t>Making the Case for Historic Preservation</a:t>
            </a:r>
          </a:p>
        </p:txBody>
      </p:sp>
      <p:sp>
        <p:nvSpPr>
          <p:cNvPr id="3" name="Subtitle 2">
            <a:extLst>
              <a:ext uri="{FF2B5EF4-FFF2-40B4-BE49-F238E27FC236}">
                <a16:creationId xmlns:a16="http://schemas.microsoft.com/office/drawing/2014/main" id="{16BF5CAF-1191-DFB8-95AE-EF29213893D9}"/>
              </a:ext>
            </a:extLst>
          </p:cNvPr>
          <p:cNvSpPr>
            <a:spLocks noGrp="1"/>
          </p:cNvSpPr>
          <p:nvPr>
            <p:ph type="subTitle" idx="1"/>
          </p:nvPr>
        </p:nvSpPr>
        <p:spPr/>
        <p:txBody>
          <a:bodyPr>
            <a:normAutofit/>
          </a:bodyPr>
          <a:lstStyle/>
          <a:p>
            <a:r>
              <a:rPr lang="en-US" sz="3600" dirty="0"/>
              <a:t>Preserving the Past to Enrich the Future</a:t>
            </a:r>
          </a:p>
        </p:txBody>
      </p:sp>
    </p:spTree>
    <p:extLst>
      <p:ext uri="{BB962C8B-B14F-4D97-AF65-F5344CB8AC3E}">
        <p14:creationId xmlns:p14="http://schemas.microsoft.com/office/powerpoint/2010/main" val="3987939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3E94F-44E4-4821-9350-3249B31AA5D5}"/>
              </a:ext>
            </a:extLst>
          </p:cNvPr>
          <p:cNvSpPr>
            <a:spLocks noGrp="1"/>
          </p:cNvSpPr>
          <p:nvPr>
            <p:ph type="ctrTitle"/>
          </p:nvPr>
        </p:nvSpPr>
        <p:spPr>
          <a:xfrm>
            <a:off x="1528483" y="442602"/>
            <a:ext cx="8991600" cy="1645920"/>
          </a:xfrm>
        </p:spPr>
        <p:txBody>
          <a:bodyPr/>
          <a:lstStyle/>
          <a:p>
            <a:r>
              <a:rPr lang="en-US" dirty="0"/>
              <a:t>economy</a:t>
            </a:r>
          </a:p>
        </p:txBody>
      </p:sp>
      <p:sp>
        <p:nvSpPr>
          <p:cNvPr id="4" name="Subtitle 3">
            <a:extLst>
              <a:ext uri="{FF2B5EF4-FFF2-40B4-BE49-F238E27FC236}">
                <a16:creationId xmlns:a16="http://schemas.microsoft.com/office/drawing/2014/main" id="{0BB25C2D-B198-A7F4-0394-7063DBE04E12}"/>
              </a:ext>
            </a:extLst>
          </p:cNvPr>
          <p:cNvSpPr>
            <a:spLocks noGrp="1"/>
          </p:cNvSpPr>
          <p:nvPr>
            <p:ph type="subTitle" idx="1"/>
          </p:nvPr>
        </p:nvSpPr>
        <p:spPr>
          <a:xfrm>
            <a:off x="6553200" y="2809052"/>
            <a:ext cx="5082988" cy="2576763"/>
          </a:xfrm>
        </p:spPr>
        <p:txBody>
          <a:bodyPr>
            <a:noAutofit/>
          </a:bodyPr>
          <a:lstStyle/>
          <a:p>
            <a:r>
              <a:rPr lang="en-US" sz="3200" kern="1800" dirty="0">
                <a:ea typeface="Times New Roman" panose="02020603050405020304" pitchFamily="18" charset="0"/>
              </a:rPr>
              <a:t>S</a:t>
            </a:r>
            <a:r>
              <a:rPr lang="en-US" sz="3200" kern="1800" dirty="0">
                <a:effectLst/>
                <a:ea typeface="Times New Roman" panose="02020603050405020304" pitchFamily="18" charset="0"/>
              </a:rPr>
              <a:t>ometimes it is more cost-effective to refurbish or repurpose an historic building rather than incur the costs of demolition and rebuilding.</a:t>
            </a:r>
            <a:endParaRPr lang="en-US" sz="3200" dirty="0"/>
          </a:p>
        </p:txBody>
      </p:sp>
      <p:pic>
        <p:nvPicPr>
          <p:cNvPr id="9220" name="Picture 4" descr="The Indestructible Appeal of the Wrecking Ball - Atlas Obscura">
            <a:extLst>
              <a:ext uri="{FF2B5EF4-FFF2-40B4-BE49-F238E27FC236}">
                <a16:creationId xmlns:a16="http://schemas.microsoft.com/office/drawing/2014/main" id="{B0F844AD-0967-551B-75D2-41343956A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95" y="2300829"/>
            <a:ext cx="5418201" cy="424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371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31" presetClass="entr" presetSubtype="0" fill="hold" nodeType="afterEffect">
                                  <p:stCondLst>
                                    <p:cond delay="1000"/>
                                  </p:stCondLst>
                                  <p:childTnLst>
                                    <p:set>
                                      <p:cBhvr>
                                        <p:cTn id="12" dur="1" fill="hold">
                                          <p:stCondLst>
                                            <p:cond delay="0"/>
                                          </p:stCondLst>
                                        </p:cTn>
                                        <p:tgtEl>
                                          <p:spTgt spid="9220"/>
                                        </p:tgtEl>
                                        <p:attrNameLst>
                                          <p:attrName>style.visibility</p:attrName>
                                        </p:attrNameLst>
                                      </p:cBhvr>
                                      <p:to>
                                        <p:strVal val="visible"/>
                                      </p:to>
                                    </p:set>
                                    <p:anim calcmode="lin" valueType="num">
                                      <p:cBhvr>
                                        <p:cTn id="13" dur="2000" fill="hold"/>
                                        <p:tgtEl>
                                          <p:spTgt spid="9220"/>
                                        </p:tgtEl>
                                        <p:attrNameLst>
                                          <p:attrName>ppt_w</p:attrName>
                                        </p:attrNameLst>
                                      </p:cBhvr>
                                      <p:tavLst>
                                        <p:tav tm="0">
                                          <p:val>
                                            <p:fltVal val="0"/>
                                          </p:val>
                                        </p:tav>
                                        <p:tav tm="100000">
                                          <p:val>
                                            <p:strVal val="#ppt_w"/>
                                          </p:val>
                                        </p:tav>
                                      </p:tavLst>
                                    </p:anim>
                                    <p:anim calcmode="lin" valueType="num">
                                      <p:cBhvr>
                                        <p:cTn id="14" dur="2000" fill="hold"/>
                                        <p:tgtEl>
                                          <p:spTgt spid="9220"/>
                                        </p:tgtEl>
                                        <p:attrNameLst>
                                          <p:attrName>ppt_h</p:attrName>
                                        </p:attrNameLst>
                                      </p:cBhvr>
                                      <p:tavLst>
                                        <p:tav tm="0">
                                          <p:val>
                                            <p:fltVal val="0"/>
                                          </p:val>
                                        </p:tav>
                                        <p:tav tm="100000">
                                          <p:val>
                                            <p:strVal val="#ppt_h"/>
                                          </p:val>
                                        </p:tav>
                                      </p:tavLst>
                                    </p:anim>
                                    <p:anim calcmode="lin" valueType="num">
                                      <p:cBhvr>
                                        <p:cTn id="15" dur="2000" fill="hold"/>
                                        <p:tgtEl>
                                          <p:spTgt spid="9220"/>
                                        </p:tgtEl>
                                        <p:attrNameLst>
                                          <p:attrName>style.rotation</p:attrName>
                                        </p:attrNameLst>
                                      </p:cBhvr>
                                      <p:tavLst>
                                        <p:tav tm="0">
                                          <p:val>
                                            <p:fltVal val="90"/>
                                          </p:val>
                                        </p:tav>
                                        <p:tav tm="100000">
                                          <p:val>
                                            <p:fltVal val="0"/>
                                          </p:val>
                                        </p:tav>
                                      </p:tavLst>
                                    </p:anim>
                                    <p:animEffect transition="in" filter="fade">
                                      <p:cBhvr>
                                        <p:cTn id="16"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F1CE9-6792-6577-F09D-6A06952B9EA7}"/>
              </a:ext>
            </a:extLst>
          </p:cNvPr>
          <p:cNvSpPr>
            <a:spLocks noGrp="1"/>
          </p:cNvSpPr>
          <p:nvPr>
            <p:ph type="title"/>
          </p:nvPr>
        </p:nvSpPr>
        <p:spPr>
          <a:xfrm>
            <a:off x="849495" y="825253"/>
            <a:ext cx="4486656" cy="1141497"/>
          </a:xfrm>
        </p:spPr>
        <p:txBody>
          <a:bodyPr>
            <a:normAutofit/>
          </a:bodyPr>
          <a:lstStyle/>
          <a:p>
            <a:r>
              <a:rPr lang="en-US" sz="3600" dirty="0"/>
              <a:t>Economy</a:t>
            </a:r>
          </a:p>
        </p:txBody>
      </p:sp>
      <p:sp>
        <p:nvSpPr>
          <p:cNvPr id="3" name="Content Placeholder 2">
            <a:extLst>
              <a:ext uri="{FF2B5EF4-FFF2-40B4-BE49-F238E27FC236}">
                <a16:creationId xmlns:a16="http://schemas.microsoft.com/office/drawing/2014/main" id="{0669CF6C-2271-ED55-A06E-9A824A4FEBB6}"/>
              </a:ext>
            </a:extLst>
          </p:cNvPr>
          <p:cNvSpPr>
            <a:spLocks noGrp="1"/>
          </p:cNvSpPr>
          <p:nvPr>
            <p:ph idx="1"/>
          </p:nvPr>
        </p:nvSpPr>
        <p:spPr>
          <a:xfrm>
            <a:off x="6762974" y="2113518"/>
            <a:ext cx="4815840" cy="3564905"/>
          </a:xfrm>
        </p:spPr>
        <p:txBody>
          <a:bodyPr>
            <a:normAutofit fontScale="92500"/>
          </a:bodyPr>
          <a:lstStyle/>
          <a:p>
            <a:pPr marL="0" marR="0" indent="0" algn="ctr" fontAlgn="base">
              <a:lnSpc>
                <a:spcPct val="107000"/>
              </a:lnSpc>
              <a:spcBef>
                <a:spcPts val="0"/>
              </a:spcBef>
              <a:spcAft>
                <a:spcPts val="0"/>
              </a:spcAft>
              <a:buNone/>
            </a:pPr>
            <a:r>
              <a:rPr lang="en-US" sz="3500" kern="1800" dirty="0">
                <a:effectLst/>
                <a:ea typeface="Times New Roman" panose="02020603050405020304" pitchFamily="18" charset="0"/>
                <a:cs typeface="Times New Roman" panose="02020603050405020304" pitchFamily="18" charset="0"/>
              </a:rPr>
              <a:t>Historic buildings can be affordable for businesses to rehabilitate with the possibility of tax incentives, grants, and other support for their restoration.  </a:t>
            </a:r>
            <a:endParaRPr lang="en-US" sz="3500" kern="100" dirty="0">
              <a:effectLst/>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800" b="1" kern="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undefined">
            <a:extLst>
              <a:ext uri="{FF2B5EF4-FFF2-40B4-BE49-F238E27FC236}">
                <a16:creationId xmlns:a16="http://schemas.microsoft.com/office/drawing/2014/main" id="{9A3ECA12-DD80-892A-CA04-13C02FB05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3" y="2495184"/>
            <a:ext cx="5201681" cy="2180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DC36F4-1A26-2ACE-288C-53FD63EB6B52}"/>
              </a:ext>
            </a:extLst>
          </p:cNvPr>
          <p:cNvSpPr txBox="1"/>
          <p:nvPr/>
        </p:nvSpPr>
        <p:spPr>
          <a:xfrm>
            <a:off x="1551995" y="4921624"/>
            <a:ext cx="3024995" cy="369332"/>
          </a:xfrm>
          <a:prstGeom prst="rect">
            <a:avLst/>
          </a:prstGeom>
          <a:noFill/>
        </p:spPr>
        <p:txBody>
          <a:bodyPr wrap="none" rtlCol="0">
            <a:spAutoFit/>
          </a:bodyPr>
          <a:lstStyle/>
          <a:p>
            <a:r>
              <a:rPr lang="en-US" dirty="0"/>
              <a:t>Arrow Hotel, Broken Bow, NE</a:t>
            </a:r>
          </a:p>
        </p:txBody>
      </p:sp>
    </p:spTree>
    <p:extLst>
      <p:ext uri="{BB962C8B-B14F-4D97-AF65-F5344CB8AC3E}">
        <p14:creationId xmlns:p14="http://schemas.microsoft.com/office/powerpoint/2010/main" val="1034941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0778F8-2C82-7C8B-A32D-3E21393D52BA}"/>
              </a:ext>
            </a:extLst>
          </p:cNvPr>
          <p:cNvSpPr>
            <a:spLocks noGrp="1"/>
          </p:cNvSpPr>
          <p:nvPr>
            <p:ph type="title"/>
          </p:nvPr>
        </p:nvSpPr>
        <p:spPr/>
        <p:txBody>
          <a:bodyPr>
            <a:normAutofit/>
          </a:bodyPr>
          <a:lstStyle/>
          <a:p>
            <a:r>
              <a:rPr lang="en-US" sz="3200" b="1" kern="1800" dirty="0">
                <a:effectLst/>
                <a:latin typeface="Arial" panose="020B0604020202020204" pitchFamily="34" charset="0"/>
                <a:ea typeface="Times New Roman" panose="02020603050405020304" pitchFamily="18" charset="0"/>
              </a:rPr>
              <a:t>Building Materials</a:t>
            </a:r>
            <a:endParaRPr lang="en-US" sz="3200" dirty="0"/>
          </a:p>
        </p:txBody>
      </p:sp>
      <p:sp>
        <p:nvSpPr>
          <p:cNvPr id="6" name="TextBox 5">
            <a:extLst>
              <a:ext uri="{FF2B5EF4-FFF2-40B4-BE49-F238E27FC236}">
                <a16:creationId xmlns:a16="http://schemas.microsoft.com/office/drawing/2014/main" id="{466AACEB-6426-A71D-0A1D-8F0AFF4325EA}"/>
              </a:ext>
            </a:extLst>
          </p:cNvPr>
          <p:cNvSpPr txBox="1"/>
          <p:nvPr/>
        </p:nvSpPr>
        <p:spPr>
          <a:xfrm>
            <a:off x="268941" y="2459032"/>
            <a:ext cx="5432611" cy="3539430"/>
          </a:xfrm>
          <a:prstGeom prst="rect">
            <a:avLst/>
          </a:prstGeom>
          <a:noFill/>
        </p:spPr>
        <p:txBody>
          <a:bodyPr wrap="square" rtlCol="0">
            <a:spAutoFit/>
          </a:bodyPr>
          <a:lstStyle/>
          <a:p>
            <a:pPr algn="ctr"/>
            <a:r>
              <a:rPr lang="en-US" sz="3200" kern="1800" dirty="0">
                <a:effectLst/>
                <a:ea typeface="Times New Roman" panose="02020603050405020304" pitchFamily="18" charset="0"/>
              </a:rPr>
              <a:t>Older buildings, especially those built prior to World War II, are often made of higher quality materials (such as heart pine, marble, </a:t>
            </a:r>
            <a:r>
              <a:rPr lang="en-US" sz="3200" kern="1800" dirty="0">
                <a:ea typeface="Times New Roman" panose="02020603050405020304" pitchFamily="18" charset="0"/>
              </a:rPr>
              <a:t>beams</a:t>
            </a:r>
            <a:r>
              <a:rPr lang="en-US" sz="3200" kern="1800" dirty="0">
                <a:effectLst/>
                <a:ea typeface="Times New Roman" panose="02020603050405020304" pitchFamily="18" charset="0"/>
              </a:rPr>
              <a:t>, or old brick) using superior craftsmanship—they were built to last.</a:t>
            </a:r>
            <a:endParaRPr lang="en-US" sz="3200" dirty="0"/>
          </a:p>
        </p:txBody>
      </p:sp>
      <p:sp>
        <p:nvSpPr>
          <p:cNvPr id="2" name="TextBox 1">
            <a:extLst>
              <a:ext uri="{FF2B5EF4-FFF2-40B4-BE49-F238E27FC236}">
                <a16:creationId xmlns:a16="http://schemas.microsoft.com/office/drawing/2014/main" id="{D354F803-DE7A-7797-9E91-689AC54D1375}"/>
              </a:ext>
            </a:extLst>
          </p:cNvPr>
          <p:cNvSpPr txBox="1"/>
          <p:nvPr/>
        </p:nvSpPr>
        <p:spPr>
          <a:xfrm>
            <a:off x="6875930" y="5893308"/>
            <a:ext cx="2861361" cy="369332"/>
          </a:xfrm>
          <a:prstGeom prst="rect">
            <a:avLst/>
          </a:prstGeom>
          <a:noFill/>
        </p:spPr>
        <p:txBody>
          <a:bodyPr wrap="none" rtlCol="0">
            <a:spAutoFit/>
          </a:bodyPr>
          <a:lstStyle/>
          <a:p>
            <a:r>
              <a:rPr lang="en-US" dirty="0"/>
              <a:t>Oak Ball Room, Schuyler, NE</a:t>
            </a:r>
          </a:p>
        </p:txBody>
      </p:sp>
      <p:pic>
        <p:nvPicPr>
          <p:cNvPr id="8196" name="Picture 4" descr="Oak Ballroom">
            <a:extLst>
              <a:ext uri="{FF2B5EF4-FFF2-40B4-BE49-F238E27FC236}">
                <a16:creationId xmlns:a16="http://schemas.microsoft.com/office/drawing/2014/main" id="{BBE68B56-ECD4-0CFD-04D9-4D7F39553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918" y="2459032"/>
            <a:ext cx="4519146" cy="330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1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3FADE-1C96-8D56-A729-747EE135BE3F}"/>
              </a:ext>
            </a:extLst>
          </p:cNvPr>
          <p:cNvSpPr>
            <a:spLocks noGrp="1"/>
          </p:cNvSpPr>
          <p:nvPr>
            <p:ph type="ctrTitle"/>
          </p:nvPr>
        </p:nvSpPr>
        <p:spPr>
          <a:xfrm>
            <a:off x="1680883" y="611732"/>
            <a:ext cx="8991600" cy="1645920"/>
          </a:xfrm>
        </p:spPr>
        <p:txBody>
          <a:bodyPr/>
          <a:lstStyle/>
          <a:p>
            <a:r>
              <a:rPr lang="en-US" dirty="0"/>
              <a:t>Building MATERIALS</a:t>
            </a:r>
          </a:p>
        </p:txBody>
      </p:sp>
      <p:sp>
        <p:nvSpPr>
          <p:cNvPr id="4" name="Subtitle 3">
            <a:extLst>
              <a:ext uri="{FF2B5EF4-FFF2-40B4-BE49-F238E27FC236}">
                <a16:creationId xmlns:a16="http://schemas.microsoft.com/office/drawing/2014/main" id="{72712807-ADDE-F96A-F324-D0C3514B548E}"/>
              </a:ext>
            </a:extLst>
          </p:cNvPr>
          <p:cNvSpPr>
            <a:spLocks noGrp="1"/>
          </p:cNvSpPr>
          <p:nvPr>
            <p:ph type="subTitle" idx="1"/>
          </p:nvPr>
        </p:nvSpPr>
        <p:spPr>
          <a:xfrm>
            <a:off x="197224" y="2685109"/>
            <a:ext cx="5683623" cy="1461162"/>
          </a:xfrm>
        </p:spPr>
        <p:txBody>
          <a:bodyPr>
            <a:noAutofit/>
          </a:bodyPr>
          <a:lstStyle/>
          <a:p>
            <a:r>
              <a:rPr lang="en-US" sz="2800" kern="1800" dirty="0">
                <a:effectLst/>
                <a:ea typeface="Times New Roman" panose="02020603050405020304" pitchFamily="18" charset="0"/>
              </a:rPr>
              <a:t>Replacing these buildings using similar materials would be impractical and unaffordable.</a:t>
            </a:r>
            <a:endParaRPr lang="en-US" sz="2800" dirty="0"/>
          </a:p>
        </p:txBody>
      </p:sp>
      <p:sp>
        <p:nvSpPr>
          <p:cNvPr id="5" name="TextBox 4">
            <a:extLst>
              <a:ext uri="{FF2B5EF4-FFF2-40B4-BE49-F238E27FC236}">
                <a16:creationId xmlns:a16="http://schemas.microsoft.com/office/drawing/2014/main" id="{64A814FD-E7B3-614F-4544-6D130FAE9DAE}"/>
              </a:ext>
            </a:extLst>
          </p:cNvPr>
          <p:cNvSpPr txBox="1"/>
          <p:nvPr/>
        </p:nvSpPr>
        <p:spPr>
          <a:xfrm>
            <a:off x="265176" y="4323752"/>
            <a:ext cx="5242201" cy="2740366"/>
          </a:xfrm>
          <a:prstGeom prst="rect">
            <a:avLst/>
          </a:prstGeom>
          <a:noFill/>
        </p:spPr>
        <p:txBody>
          <a:bodyPr wrap="square" rtlCol="0">
            <a:spAutoFit/>
          </a:bodyPr>
          <a:lstStyle/>
          <a:p>
            <a:pPr marL="0" marR="0" algn="ctr" fontAlgn="base">
              <a:lnSpc>
                <a:spcPct val="107000"/>
              </a:lnSpc>
              <a:spcBef>
                <a:spcPts val="0"/>
              </a:spcBef>
              <a:spcAft>
                <a:spcPts val="0"/>
              </a:spcAft>
            </a:pPr>
            <a:r>
              <a:rPr lang="en-US" sz="2800" kern="1800" dirty="0">
                <a:effectLst/>
                <a:ea typeface="Times New Roman" panose="02020603050405020304" pitchFamily="18" charset="0"/>
                <a:cs typeface="Times New Roman" panose="02020603050405020304" pitchFamily="18" charset="0"/>
              </a:rPr>
              <a:t>There is a limited inventory of historic buildings and once they have been demolished, there is no going back.</a:t>
            </a:r>
            <a:endParaRPr lang="en-US" sz="2800" kern="1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3200" b="1" kern="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2290" name="Picture 2" descr="95,900+ Demolished Building Stock Photos, Pictures &amp; Royalty ...">
            <a:extLst>
              <a:ext uri="{FF2B5EF4-FFF2-40B4-BE49-F238E27FC236}">
                <a16:creationId xmlns:a16="http://schemas.microsoft.com/office/drawing/2014/main" id="{4341D9F0-2108-26DA-1E05-FB987269E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847" y="2472514"/>
            <a:ext cx="4936636" cy="370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933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1000"/>
                                        <p:tgtEl>
                                          <p:spTgt spid="12290"/>
                                        </p:tgtEl>
                                      </p:cBhvr>
                                    </p:animEffect>
                                  </p:childTnLst>
                                </p:cTn>
                              </p:par>
                            </p:childTnLst>
                          </p:cTn>
                        </p:par>
                        <p:par>
                          <p:cTn id="14" fill="hold">
                            <p:stCondLst>
                              <p:cond delay="4000"/>
                            </p:stCondLst>
                            <p:childTnLst>
                              <p:par>
                                <p:cTn id="15" presetID="42" presetClass="entr" presetSubtype="0" fill="hold" nodeType="afterEffect">
                                  <p:stCondLst>
                                    <p:cond delay="10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8548-B1C2-FC44-1951-EE952808AD45}"/>
              </a:ext>
            </a:extLst>
          </p:cNvPr>
          <p:cNvSpPr>
            <a:spLocks noGrp="1"/>
          </p:cNvSpPr>
          <p:nvPr>
            <p:ph type="title"/>
          </p:nvPr>
        </p:nvSpPr>
        <p:spPr>
          <a:xfrm>
            <a:off x="840531" y="666040"/>
            <a:ext cx="4486656" cy="1141497"/>
          </a:xfrm>
        </p:spPr>
        <p:txBody>
          <a:bodyPr>
            <a:normAutofit/>
          </a:bodyPr>
          <a:lstStyle/>
          <a:p>
            <a:r>
              <a:rPr lang="en-US" sz="2400" b="1" kern="1800" dirty="0">
                <a:effectLst/>
                <a:latin typeface="Arial" panose="020B0604020202020204" pitchFamily="34" charset="0"/>
                <a:ea typeface="Times New Roman" panose="02020603050405020304" pitchFamily="18" charset="0"/>
              </a:rPr>
              <a:t>Building Methods</a:t>
            </a:r>
            <a:endParaRPr lang="en-US" sz="2400" dirty="0"/>
          </a:p>
        </p:txBody>
      </p:sp>
      <p:sp>
        <p:nvSpPr>
          <p:cNvPr id="3" name="Content Placeholder 2">
            <a:extLst>
              <a:ext uri="{FF2B5EF4-FFF2-40B4-BE49-F238E27FC236}">
                <a16:creationId xmlns:a16="http://schemas.microsoft.com/office/drawing/2014/main" id="{6377C61C-ED4D-58EA-FC8F-F82DC1001B77}"/>
              </a:ext>
            </a:extLst>
          </p:cNvPr>
          <p:cNvSpPr>
            <a:spLocks noGrp="1"/>
          </p:cNvSpPr>
          <p:nvPr>
            <p:ph idx="1"/>
          </p:nvPr>
        </p:nvSpPr>
        <p:spPr>
          <a:xfrm>
            <a:off x="6300216" y="4579888"/>
            <a:ext cx="5452269" cy="2195816"/>
          </a:xfrm>
        </p:spPr>
        <p:txBody>
          <a:bodyPr>
            <a:noAutofit/>
          </a:bodyPr>
          <a:lstStyle/>
          <a:p>
            <a:pPr marL="0" indent="0" algn="ctr">
              <a:buNone/>
            </a:pPr>
            <a:r>
              <a:rPr lang="en-US" sz="2800" kern="1800" dirty="0">
                <a:effectLst/>
                <a:ea typeface="Times New Roman" panose="02020603050405020304" pitchFamily="18" charset="0"/>
              </a:rPr>
              <a:t>Visiting old structures is a way for architects and builders to study past techniques and designs and see how they influence present-day construction.</a:t>
            </a:r>
            <a:endParaRPr lang="en-US" sz="2800" dirty="0"/>
          </a:p>
        </p:txBody>
      </p:sp>
      <p:pic>
        <p:nvPicPr>
          <p:cNvPr id="11266" name="Picture 2" descr="U.S. Post Office and Courthouse">
            <a:extLst>
              <a:ext uri="{FF2B5EF4-FFF2-40B4-BE49-F238E27FC236}">
                <a16:creationId xmlns:a16="http://schemas.microsoft.com/office/drawing/2014/main" id="{69B49BA4-E5C9-14F7-F306-1992525EB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24" y="2120152"/>
            <a:ext cx="545226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C5E7FE-33BA-33C0-19D9-FA7BA3ACE8A3}"/>
              </a:ext>
            </a:extLst>
          </p:cNvPr>
          <p:cNvSpPr txBox="1"/>
          <p:nvPr/>
        </p:nvSpPr>
        <p:spPr>
          <a:xfrm>
            <a:off x="502023" y="5677101"/>
            <a:ext cx="4564006" cy="369332"/>
          </a:xfrm>
          <a:prstGeom prst="rect">
            <a:avLst/>
          </a:prstGeom>
          <a:noFill/>
        </p:spPr>
        <p:txBody>
          <a:bodyPr wrap="none" rtlCol="0">
            <a:spAutoFit/>
          </a:bodyPr>
          <a:lstStyle/>
          <a:p>
            <a:r>
              <a:rPr lang="en-US" dirty="0"/>
              <a:t>U.S. Post Office and Court House, Norfolk, NE</a:t>
            </a:r>
          </a:p>
        </p:txBody>
      </p:sp>
      <p:pic>
        <p:nvPicPr>
          <p:cNvPr id="11268" name="Picture 4" descr="John Cattle Jr. House">
            <a:extLst>
              <a:ext uri="{FF2B5EF4-FFF2-40B4-BE49-F238E27FC236}">
                <a16:creationId xmlns:a16="http://schemas.microsoft.com/office/drawing/2014/main" id="{E20693B8-E035-223D-43B3-49F21A8BC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549" y="95017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B401B8-F217-3106-6187-1DE32A758D15}"/>
              </a:ext>
            </a:extLst>
          </p:cNvPr>
          <p:cNvSpPr txBox="1"/>
          <p:nvPr/>
        </p:nvSpPr>
        <p:spPr>
          <a:xfrm>
            <a:off x="7338425" y="336001"/>
            <a:ext cx="3454087" cy="369332"/>
          </a:xfrm>
          <a:prstGeom prst="rect">
            <a:avLst/>
          </a:prstGeom>
          <a:noFill/>
        </p:spPr>
        <p:txBody>
          <a:bodyPr wrap="none" rtlCol="0">
            <a:spAutoFit/>
          </a:bodyPr>
          <a:lstStyle/>
          <a:p>
            <a:r>
              <a:rPr lang="en-US" dirty="0"/>
              <a:t>John Cattle, Jr. House, Seward, NE</a:t>
            </a:r>
          </a:p>
        </p:txBody>
      </p:sp>
    </p:spTree>
    <p:extLst>
      <p:ext uri="{BB962C8B-B14F-4D97-AF65-F5344CB8AC3E}">
        <p14:creationId xmlns:p14="http://schemas.microsoft.com/office/powerpoint/2010/main" val="734743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8F13-394D-64A6-7A1B-674C6FC2C8A6}"/>
              </a:ext>
            </a:extLst>
          </p:cNvPr>
          <p:cNvSpPr>
            <a:spLocks noGrp="1"/>
          </p:cNvSpPr>
          <p:nvPr>
            <p:ph type="title"/>
          </p:nvPr>
        </p:nvSpPr>
        <p:spPr/>
        <p:txBody>
          <a:bodyPr/>
          <a:lstStyle/>
          <a:p>
            <a:r>
              <a:rPr lang="en-US" dirty="0"/>
              <a:t>Building Methods</a:t>
            </a:r>
          </a:p>
        </p:txBody>
      </p:sp>
      <p:sp>
        <p:nvSpPr>
          <p:cNvPr id="3" name="TextBox 2">
            <a:extLst>
              <a:ext uri="{FF2B5EF4-FFF2-40B4-BE49-F238E27FC236}">
                <a16:creationId xmlns:a16="http://schemas.microsoft.com/office/drawing/2014/main" id="{CA71A5E0-CC77-A83D-2A59-040944D41173}"/>
              </a:ext>
            </a:extLst>
          </p:cNvPr>
          <p:cNvSpPr txBox="1"/>
          <p:nvPr/>
        </p:nvSpPr>
        <p:spPr>
          <a:xfrm>
            <a:off x="7083238" y="2671482"/>
            <a:ext cx="4959410" cy="3539430"/>
          </a:xfrm>
          <a:prstGeom prst="rect">
            <a:avLst/>
          </a:prstGeom>
          <a:noFill/>
        </p:spPr>
        <p:txBody>
          <a:bodyPr wrap="square" rtlCol="0">
            <a:spAutoFit/>
          </a:bodyPr>
          <a:lstStyle/>
          <a:p>
            <a:pPr algn="ctr"/>
            <a:r>
              <a:rPr lang="en-US" sz="2800" kern="1800" dirty="0">
                <a:ea typeface="Times New Roman" panose="02020603050405020304" pitchFamily="18" charset="0"/>
              </a:rPr>
              <a:t>W</a:t>
            </a:r>
            <a:r>
              <a:rPr lang="en-US" sz="2800" kern="1800" dirty="0">
                <a:effectLst/>
                <a:ea typeface="Times New Roman" panose="02020603050405020304" pitchFamily="18" charset="0"/>
              </a:rPr>
              <a:t>hen the roof of Paris’ Notre Dame Cathedral was destroyed by fire in 2019, artisans, architects, and construction workers utilized medieval techniques dating back to the 12</a:t>
            </a:r>
            <a:r>
              <a:rPr lang="en-US" sz="2800" kern="1800" baseline="30000" dirty="0">
                <a:effectLst/>
                <a:ea typeface="Times New Roman" panose="02020603050405020304" pitchFamily="18" charset="0"/>
              </a:rPr>
              <a:t>th</a:t>
            </a:r>
            <a:r>
              <a:rPr lang="en-US" sz="2800" kern="1800" dirty="0">
                <a:effectLst/>
                <a:ea typeface="Times New Roman" panose="02020603050405020304" pitchFamily="18" charset="0"/>
              </a:rPr>
              <a:t> through14</a:t>
            </a:r>
            <a:r>
              <a:rPr lang="en-US" sz="2800" kern="1800" baseline="30000" dirty="0">
                <a:effectLst/>
                <a:ea typeface="Times New Roman" panose="02020603050405020304" pitchFamily="18" charset="0"/>
              </a:rPr>
              <a:t>th</a:t>
            </a:r>
            <a:r>
              <a:rPr lang="en-US" sz="2800" kern="1800" dirty="0">
                <a:effectLst/>
                <a:ea typeface="Times New Roman" panose="02020603050405020304" pitchFamily="18" charset="0"/>
              </a:rPr>
              <a:t> centuries when the Cathedral was constructed.</a:t>
            </a:r>
            <a:endParaRPr lang="en-US" sz="2800" dirty="0"/>
          </a:p>
        </p:txBody>
      </p:sp>
      <p:pic>
        <p:nvPicPr>
          <p:cNvPr id="14338" name="Picture 2" descr="Notre Dame cathedral fire: Before and after photos of fire ...">
            <a:extLst>
              <a:ext uri="{FF2B5EF4-FFF2-40B4-BE49-F238E27FC236}">
                <a16:creationId xmlns:a16="http://schemas.microsoft.com/office/drawing/2014/main" id="{AD401A4C-8604-3D87-F351-519412FEA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2378355"/>
            <a:ext cx="6590179" cy="434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95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14338"/>
                                        </p:tgtEl>
                                        <p:attrNameLst>
                                          <p:attrName>style.visibility</p:attrName>
                                        </p:attrNameLst>
                                      </p:cBhvr>
                                      <p:to>
                                        <p:strVal val="visible"/>
                                      </p:to>
                                    </p:set>
                                    <p:animEffect transition="in" filter="fade">
                                      <p:cBhvr>
                                        <p:cTn id="13"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0C46-CECE-72F7-3D8D-2AE5BADAC545}"/>
              </a:ext>
            </a:extLst>
          </p:cNvPr>
          <p:cNvSpPr>
            <a:spLocks noGrp="1"/>
          </p:cNvSpPr>
          <p:nvPr>
            <p:ph type="ctrTitle"/>
          </p:nvPr>
        </p:nvSpPr>
        <p:spPr>
          <a:xfrm>
            <a:off x="1600200" y="522085"/>
            <a:ext cx="8991600" cy="1645920"/>
          </a:xfrm>
        </p:spPr>
        <p:txBody>
          <a:bodyPr/>
          <a:lstStyle/>
          <a:p>
            <a:r>
              <a:rPr lang="en-US" dirty="0"/>
              <a:t>Building Methods</a:t>
            </a:r>
          </a:p>
        </p:txBody>
      </p:sp>
      <p:sp>
        <p:nvSpPr>
          <p:cNvPr id="3" name="Subtitle 2">
            <a:extLst>
              <a:ext uri="{FF2B5EF4-FFF2-40B4-BE49-F238E27FC236}">
                <a16:creationId xmlns:a16="http://schemas.microsoft.com/office/drawing/2014/main" id="{C8EFAE21-9B9F-4548-0C0C-CFB4CD5CB373}"/>
              </a:ext>
            </a:extLst>
          </p:cNvPr>
          <p:cNvSpPr>
            <a:spLocks noGrp="1"/>
          </p:cNvSpPr>
          <p:nvPr>
            <p:ph type="subTitle" idx="1"/>
          </p:nvPr>
        </p:nvSpPr>
        <p:spPr>
          <a:xfrm>
            <a:off x="164592" y="2348233"/>
            <a:ext cx="5257800" cy="3987682"/>
          </a:xfrm>
        </p:spPr>
        <p:txBody>
          <a:bodyPr>
            <a:normAutofit/>
          </a:bodyPr>
          <a:lstStyle/>
          <a:p>
            <a:r>
              <a:rPr lang="en-US" sz="2800" kern="1800" dirty="0">
                <a:effectLst/>
                <a:ea typeface="Times New Roman" panose="02020603050405020304" pitchFamily="18" charset="0"/>
                <a:cs typeface="Times New Roman" panose="02020603050405020304" pitchFamily="18" charset="0"/>
              </a:rPr>
              <a:t>It would have been easier and faster to use modern tools (electric saws, drills, nails, etc.), but the rebuilders wanted to preserve the Cathedral using the “old ways.”   In fact, they have gone so far as to use axes to harvest and transform oak trees into the beams needed for the reconstruction.   </a:t>
            </a:r>
            <a:endParaRPr lang="en-US" sz="2800" kern="100" dirty="0">
              <a:effectLst/>
              <a:ea typeface="Calibri" panose="020F0502020204030204" pitchFamily="34" charset="0"/>
              <a:cs typeface="Times New Roman" panose="02020603050405020304" pitchFamily="18" charset="0"/>
            </a:endParaRPr>
          </a:p>
          <a:p>
            <a:endParaRPr lang="en-US" dirty="0"/>
          </a:p>
        </p:txBody>
      </p:sp>
      <p:pic>
        <p:nvPicPr>
          <p:cNvPr id="15362" name="Picture 2">
            <a:extLst>
              <a:ext uri="{FF2B5EF4-FFF2-40B4-BE49-F238E27FC236}">
                <a16:creationId xmlns:a16="http://schemas.microsoft.com/office/drawing/2014/main" id="{581E35AB-595E-1CA8-8C8D-013C7A34E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777" y="2452026"/>
            <a:ext cx="4936341" cy="369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40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52E1-FD55-629E-5741-B86BDA5E6BF4}"/>
              </a:ext>
            </a:extLst>
          </p:cNvPr>
          <p:cNvSpPr>
            <a:spLocks noGrp="1"/>
          </p:cNvSpPr>
          <p:nvPr>
            <p:ph type="title"/>
          </p:nvPr>
        </p:nvSpPr>
        <p:spPr>
          <a:xfrm>
            <a:off x="782882" y="1006699"/>
            <a:ext cx="4486656" cy="1141497"/>
          </a:xfrm>
        </p:spPr>
        <p:txBody>
          <a:bodyPr/>
          <a:lstStyle/>
          <a:p>
            <a:r>
              <a:rPr lang="en-US" sz="1800" b="1" kern="1800" dirty="0">
                <a:effectLst/>
                <a:latin typeface="Arial" panose="020B0604020202020204" pitchFamily="34" charset="0"/>
                <a:ea typeface="Times New Roman" panose="02020603050405020304" pitchFamily="18" charset="0"/>
              </a:rPr>
              <a:t>Unique Design Features</a:t>
            </a:r>
            <a:endParaRPr lang="en-US" dirty="0"/>
          </a:p>
        </p:txBody>
      </p:sp>
      <p:sp>
        <p:nvSpPr>
          <p:cNvPr id="4" name="Text Placeholder 3">
            <a:extLst>
              <a:ext uri="{FF2B5EF4-FFF2-40B4-BE49-F238E27FC236}">
                <a16:creationId xmlns:a16="http://schemas.microsoft.com/office/drawing/2014/main" id="{70014750-04DB-9EB0-3DC1-AAE6BB0976EC}"/>
              </a:ext>
            </a:extLst>
          </p:cNvPr>
          <p:cNvSpPr>
            <a:spLocks noGrp="1"/>
          </p:cNvSpPr>
          <p:nvPr>
            <p:ph type="body" sz="half" idx="2"/>
          </p:nvPr>
        </p:nvSpPr>
        <p:spPr>
          <a:xfrm>
            <a:off x="322728" y="2671146"/>
            <a:ext cx="5406963" cy="3451747"/>
          </a:xfrm>
        </p:spPr>
        <p:txBody>
          <a:bodyPr>
            <a:noAutofit/>
          </a:bodyPr>
          <a:lstStyle/>
          <a:p>
            <a:r>
              <a:rPr lang="en-US" sz="3200" kern="1800" dirty="0">
                <a:effectLst/>
                <a:ea typeface="Times New Roman" panose="02020603050405020304" pitchFamily="18" charset="0"/>
              </a:rPr>
              <a:t>Historic buildings often have detailing and features that are not usually found in new construction—facades, unusual glasswork, spires, domes, columns, cupolas, cornices, balustrades, etc.</a:t>
            </a:r>
            <a:endParaRPr lang="en-US" sz="3200" dirty="0"/>
          </a:p>
        </p:txBody>
      </p:sp>
      <p:pic>
        <p:nvPicPr>
          <p:cNvPr id="10242" name="Picture 2" descr="Hall County Courthouse">
            <a:extLst>
              <a:ext uri="{FF2B5EF4-FFF2-40B4-BE49-F238E27FC236}">
                <a16:creationId xmlns:a16="http://schemas.microsoft.com/office/drawing/2014/main" id="{47DFB8C0-C71D-2BC0-88D4-8F7C413C5B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1463" y="1353670"/>
            <a:ext cx="5406963" cy="3612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71D14D-277A-2532-0A5C-60B7FA2C0EDC}"/>
              </a:ext>
            </a:extLst>
          </p:cNvPr>
          <p:cNvSpPr txBox="1"/>
          <p:nvPr/>
        </p:nvSpPr>
        <p:spPr>
          <a:xfrm>
            <a:off x="7404847" y="5134998"/>
            <a:ext cx="3913828" cy="369332"/>
          </a:xfrm>
          <a:prstGeom prst="rect">
            <a:avLst/>
          </a:prstGeom>
          <a:noFill/>
        </p:spPr>
        <p:txBody>
          <a:bodyPr wrap="none" rtlCol="0">
            <a:spAutoFit/>
          </a:bodyPr>
          <a:lstStyle/>
          <a:p>
            <a:r>
              <a:rPr lang="en-US" dirty="0"/>
              <a:t>Hall County Court House, Grand Island</a:t>
            </a:r>
          </a:p>
        </p:txBody>
      </p:sp>
    </p:spTree>
    <p:extLst>
      <p:ext uri="{BB962C8B-B14F-4D97-AF65-F5344CB8AC3E}">
        <p14:creationId xmlns:p14="http://schemas.microsoft.com/office/powerpoint/2010/main" val="381381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9C397F-7382-1BAA-AD26-39F9E15AD64F}"/>
              </a:ext>
            </a:extLst>
          </p:cNvPr>
          <p:cNvSpPr>
            <a:spLocks noGrp="1"/>
          </p:cNvSpPr>
          <p:nvPr>
            <p:ph type="title"/>
          </p:nvPr>
        </p:nvSpPr>
        <p:spPr>
          <a:xfrm>
            <a:off x="2159418" y="224519"/>
            <a:ext cx="7729728" cy="1188720"/>
          </a:xfrm>
        </p:spPr>
        <p:txBody>
          <a:bodyPr/>
          <a:lstStyle/>
          <a:p>
            <a:r>
              <a:rPr lang="en-US" dirty="0"/>
              <a:t>Unique Design Features</a:t>
            </a:r>
          </a:p>
        </p:txBody>
      </p:sp>
      <p:sp>
        <p:nvSpPr>
          <p:cNvPr id="9" name="Content Placeholder 8">
            <a:extLst>
              <a:ext uri="{FF2B5EF4-FFF2-40B4-BE49-F238E27FC236}">
                <a16:creationId xmlns:a16="http://schemas.microsoft.com/office/drawing/2014/main" id="{0ECFDF3C-8D99-D19D-954D-8CDD4ED7390A}"/>
              </a:ext>
            </a:extLst>
          </p:cNvPr>
          <p:cNvSpPr>
            <a:spLocks noGrp="1"/>
          </p:cNvSpPr>
          <p:nvPr>
            <p:ph sz="half" idx="1"/>
          </p:nvPr>
        </p:nvSpPr>
        <p:spPr>
          <a:xfrm>
            <a:off x="304799" y="1514500"/>
            <a:ext cx="11187953" cy="825235"/>
          </a:xfrm>
        </p:spPr>
        <p:txBody>
          <a:bodyPr>
            <a:noAutofit/>
          </a:bodyPr>
          <a:lstStyle/>
          <a:p>
            <a:pPr marL="0" indent="0" algn="ctr">
              <a:buNone/>
            </a:pPr>
            <a:r>
              <a:rPr lang="en-US" sz="2800" kern="1800" dirty="0">
                <a:effectLst/>
                <a:ea typeface="Times New Roman" panose="02020603050405020304" pitchFamily="18" charset="0"/>
              </a:rPr>
              <a:t>These unique features give buildings their own identity and distinctive character……</a:t>
            </a:r>
            <a:endParaRPr lang="en-US" sz="2800" dirty="0"/>
          </a:p>
        </p:txBody>
      </p:sp>
      <p:pic>
        <p:nvPicPr>
          <p:cNvPr id="12290" name="Picture 2" descr="Abraham Castetter House">
            <a:extLst>
              <a:ext uri="{FF2B5EF4-FFF2-40B4-BE49-F238E27FC236}">
                <a16:creationId xmlns:a16="http://schemas.microsoft.com/office/drawing/2014/main" id="{B5063881-2D7A-6083-E039-81DD9FC17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440" y="2779889"/>
            <a:ext cx="4799853" cy="31686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295907-AFC4-A0D1-A587-3144B70134E0}"/>
              </a:ext>
            </a:extLst>
          </p:cNvPr>
          <p:cNvSpPr txBox="1"/>
          <p:nvPr/>
        </p:nvSpPr>
        <p:spPr>
          <a:xfrm>
            <a:off x="7419345" y="6060568"/>
            <a:ext cx="3598549" cy="369332"/>
          </a:xfrm>
          <a:prstGeom prst="rect">
            <a:avLst/>
          </a:prstGeom>
          <a:noFill/>
        </p:spPr>
        <p:txBody>
          <a:bodyPr wrap="none" rtlCol="0">
            <a:spAutoFit/>
          </a:bodyPr>
          <a:lstStyle/>
          <a:p>
            <a:r>
              <a:rPr lang="en-US" dirty="0"/>
              <a:t>Abraham </a:t>
            </a:r>
            <a:r>
              <a:rPr lang="en-US" dirty="0" err="1"/>
              <a:t>Castetter</a:t>
            </a:r>
            <a:r>
              <a:rPr lang="en-US" dirty="0"/>
              <a:t> House, Blair, NE</a:t>
            </a:r>
          </a:p>
        </p:txBody>
      </p:sp>
      <p:pic>
        <p:nvPicPr>
          <p:cNvPr id="12292" name="Picture 4" descr="Johnston-Muff House">
            <a:extLst>
              <a:ext uri="{FF2B5EF4-FFF2-40B4-BE49-F238E27FC236}">
                <a16:creationId xmlns:a16="http://schemas.microsoft.com/office/drawing/2014/main" id="{8F74B8A7-69C5-9D97-9EE7-8FF0E3FAA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25" y="2478611"/>
            <a:ext cx="3889842" cy="3586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0DF5C4-E5CF-C2AE-D888-AB34814E7055}"/>
              </a:ext>
            </a:extLst>
          </p:cNvPr>
          <p:cNvSpPr txBox="1"/>
          <p:nvPr/>
        </p:nvSpPr>
        <p:spPr>
          <a:xfrm>
            <a:off x="1174106" y="6165898"/>
            <a:ext cx="3198633" cy="369332"/>
          </a:xfrm>
          <a:prstGeom prst="rect">
            <a:avLst/>
          </a:prstGeom>
          <a:noFill/>
        </p:spPr>
        <p:txBody>
          <a:bodyPr wrap="none" rtlCol="0">
            <a:spAutoFit/>
          </a:bodyPr>
          <a:lstStyle/>
          <a:p>
            <a:r>
              <a:rPr lang="en-US" dirty="0"/>
              <a:t>Johnston-Muff House, Crete, NE</a:t>
            </a:r>
          </a:p>
        </p:txBody>
      </p:sp>
    </p:spTree>
    <p:extLst>
      <p:ext uri="{BB962C8B-B14F-4D97-AF65-F5344CB8AC3E}">
        <p14:creationId xmlns:p14="http://schemas.microsoft.com/office/powerpoint/2010/main" val="6557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B4DC0-7183-8604-63CE-7F78651D0FFF}"/>
              </a:ext>
            </a:extLst>
          </p:cNvPr>
          <p:cNvSpPr>
            <a:spLocks noGrp="1"/>
          </p:cNvSpPr>
          <p:nvPr>
            <p:ph type="ctrTitle"/>
          </p:nvPr>
        </p:nvSpPr>
        <p:spPr>
          <a:xfrm>
            <a:off x="1600200" y="442602"/>
            <a:ext cx="8991600" cy="1645920"/>
          </a:xfrm>
        </p:spPr>
        <p:txBody>
          <a:bodyPr/>
          <a:lstStyle/>
          <a:p>
            <a:r>
              <a:rPr lang="en-US" dirty="0"/>
              <a:t>Unique Design Features</a:t>
            </a:r>
          </a:p>
        </p:txBody>
      </p:sp>
      <p:sp>
        <p:nvSpPr>
          <p:cNvPr id="6" name="Subtitle 5">
            <a:extLst>
              <a:ext uri="{FF2B5EF4-FFF2-40B4-BE49-F238E27FC236}">
                <a16:creationId xmlns:a16="http://schemas.microsoft.com/office/drawing/2014/main" id="{46710840-8224-3749-A5FA-A4091A7AA369}"/>
              </a:ext>
            </a:extLst>
          </p:cNvPr>
          <p:cNvSpPr>
            <a:spLocks noGrp="1"/>
          </p:cNvSpPr>
          <p:nvPr>
            <p:ph type="subTitle" idx="1"/>
          </p:nvPr>
        </p:nvSpPr>
        <p:spPr>
          <a:xfrm>
            <a:off x="338441" y="2088522"/>
            <a:ext cx="11196917" cy="798113"/>
          </a:xfrm>
        </p:spPr>
        <p:txBody>
          <a:bodyPr>
            <a:noAutofit/>
          </a:bodyPr>
          <a:lstStyle/>
          <a:p>
            <a:r>
              <a:rPr lang="en-US" sz="2800" kern="1800" dirty="0">
                <a:latin typeface="Arial" panose="020B0604020202020204" pitchFamily="34" charset="0"/>
                <a:ea typeface="Times New Roman" panose="02020603050405020304" pitchFamily="18" charset="0"/>
              </a:rPr>
              <a:t>…..</a:t>
            </a:r>
            <a:r>
              <a:rPr lang="en-US" sz="2800" kern="1800" dirty="0">
                <a:effectLst/>
                <a:latin typeface="Arial" panose="020B0604020202020204" pitchFamily="34" charset="0"/>
                <a:ea typeface="Times New Roman" panose="02020603050405020304" pitchFamily="18" charset="0"/>
              </a:rPr>
              <a:t>which makes them more interesting than modern buildings.</a:t>
            </a:r>
            <a:endParaRPr lang="en-US" sz="2800" dirty="0"/>
          </a:p>
        </p:txBody>
      </p:sp>
      <p:pic>
        <p:nvPicPr>
          <p:cNvPr id="13314" name="Picture 2" descr="Nebraska City Historic District">
            <a:extLst>
              <a:ext uri="{FF2B5EF4-FFF2-40B4-BE49-F238E27FC236}">
                <a16:creationId xmlns:a16="http://schemas.microsoft.com/office/drawing/2014/main" id="{42A78EB0-BC87-9322-D4FD-9F080C62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49" y="3142598"/>
            <a:ext cx="4869984" cy="31237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5729A3-D15E-F1EE-1F17-33D6A77EB9BD}"/>
              </a:ext>
            </a:extLst>
          </p:cNvPr>
          <p:cNvSpPr txBox="1"/>
          <p:nvPr/>
        </p:nvSpPr>
        <p:spPr>
          <a:xfrm>
            <a:off x="197449" y="6298856"/>
            <a:ext cx="5067433" cy="369332"/>
          </a:xfrm>
          <a:prstGeom prst="rect">
            <a:avLst/>
          </a:prstGeom>
          <a:noFill/>
        </p:spPr>
        <p:txBody>
          <a:bodyPr wrap="square" rtlCol="0">
            <a:spAutoFit/>
          </a:bodyPr>
          <a:lstStyle/>
          <a:p>
            <a:r>
              <a:rPr lang="en-US" dirty="0"/>
              <a:t>Nebraska City Historic District, Nebraska City,  NE</a:t>
            </a:r>
          </a:p>
        </p:txBody>
      </p:sp>
      <p:pic>
        <p:nvPicPr>
          <p:cNvPr id="13318" name="Picture 6" descr="Wilber T. Reed House">
            <a:extLst>
              <a:ext uri="{FF2B5EF4-FFF2-40B4-BE49-F238E27FC236}">
                <a16:creationId xmlns:a16="http://schemas.microsoft.com/office/drawing/2014/main" id="{B407C9DC-18E6-3B8A-7930-74C2903B1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101" y="3142597"/>
            <a:ext cx="4840337" cy="31237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C2D121-46DF-BB1A-09A1-5334A0A20456}"/>
              </a:ext>
            </a:extLst>
          </p:cNvPr>
          <p:cNvSpPr txBox="1"/>
          <p:nvPr/>
        </p:nvSpPr>
        <p:spPr>
          <a:xfrm>
            <a:off x="7073153" y="6315232"/>
            <a:ext cx="3402342" cy="369332"/>
          </a:xfrm>
          <a:prstGeom prst="rect">
            <a:avLst/>
          </a:prstGeom>
          <a:noFill/>
        </p:spPr>
        <p:txBody>
          <a:bodyPr wrap="none" rtlCol="0">
            <a:spAutoFit/>
          </a:bodyPr>
          <a:lstStyle/>
          <a:p>
            <a:r>
              <a:rPr lang="en-US" dirty="0"/>
              <a:t>Wilber T. Reed House, Auburn, NE</a:t>
            </a:r>
          </a:p>
        </p:txBody>
      </p:sp>
    </p:spTree>
    <p:extLst>
      <p:ext uri="{BB962C8B-B14F-4D97-AF65-F5344CB8AC3E}">
        <p14:creationId xmlns:p14="http://schemas.microsoft.com/office/powerpoint/2010/main" val="2915196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1B6083-13BF-331D-8C3F-BEDEF7665B6A}"/>
              </a:ext>
            </a:extLst>
          </p:cNvPr>
          <p:cNvSpPr>
            <a:spLocks noGrp="1"/>
          </p:cNvSpPr>
          <p:nvPr>
            <p:ph type="title"/>
          </p:nvPr>
        </p:nvSpPr>
        <p:spPr>
          <a:xfrm>
            <a:off x="564776" y="887506"/>
            <a:ext cx="4715436" cy="2497819"/>
          </a:xfrm>
        </p:spPr>
        <p:txBody>
          <a:bodyPr>
            <a:normAutofit/>
          </a:bodyPr>
          <a:lstStyle/>
          <a:p>
            <a:r>
              <a:rPr lang="en-US" b="0" i="0" dirty="0">
                <a:effectLst/>
                <a:latin typeface="+mn-lt"/>
              </a:rPr>
              <a:t>It seems as if today's society is dominated by the idea of "new."</a:t>
            </a:r>
            <a:endParaRPr lang="en-US" dirty="0">
              <a:latin typeface="+mn-lt"/>
            </a:endParaRPr>
          </a:p>
        </p:txBody>
      </p:sp>
      <p:sp>
        <p:nvSpPr>
          <p:cNvPr id="5" name="Content Placeholder 4">
            <a:extLst>
              <a:ext uri="{FF2B5EF4-FFF2-40B4-BE49-F238E27FC236}">
                <a16:creationId xmlns:a16="http://schemas.microsoft.com/office/drawing/2014/main" id="{35B072DA-DEA0-835A-C6BF-5A0F5D7AB750}"/>
              </a:ext>
            </a:extLst>
          </p:cNvPr>
          <p:cNvSpPr>
            <a:spLocks noGrp="1"/>
          </p:cNvSpPr>
          <p:nvPr>
            <p:ph idx="1"/>
          </p:nvPr>
        </p:nvSpPr>
        <p:spPr>
          <a:xfrm>
            <a:off x="7213119" y="521172"/>
            <a:ext cx="4080476" cy="978745"/>
          </a:xfrm>
        </p:spPr>
        <p:txBody>
          <a:bodyPr>
            <a:normAutofit/>
          </a:bodyPr>
          <a:lstStyle/>
          <a:p>
            <a:pPr marL="0" indent="0" algn="ctr">
              <a:buNone/>
            </a:pPr>
            <a:r>
              <a:rPr lang="en-US" sz="2400" b="0" i="0" dirty="0">
                <a:solidFill>
                  <a:srgbClr val="262626"/>
                </a:solidFill>
                <a:effectLst/>
              </a:rPr>
              <a:t>But is newer always for the best?</a:t>
            </a:r>
            <a:endParaRPr lang="en-US" sz="2400" dirty="0"/>
          </a:p>
        </p:txBody>
      </p:sp>
      <p:sp>
        <p:nvSpPr>
          <p:cNvPr id="6" name="Text Placeholder 5">
            <a:extLst>
              <a:ext uri="{FF2B5EF4-FFF2-40B4-BE49-F238E27FC236}">
                <a16:creationId xmlns:a16="http://schemas.microsoft.com/office/drawing/2014/main" id="{D75EF7C8-1121-6A08-41F1-656F1E143704}"/>
              </a:ext>
            </a:extLst>
          </p:cNvPr>
          <p:cNvSpPr>
            <a:spLocks noGrp="1"/>
          </p:cNvSpPr>
          <p:nvPr>
            <p:ph type="body" sz="half" idx="2"/>
          </p:nvPr>
        </p:nvSpPr>
        <p:spPr/>
        <p:txBody>
          <a:bodyPr>
            <a:normAutofit/>
          </a:bodyPr>
          <a:lstStyle/>
          <a:p>
            <a:r>
              <a:rPr lang="en-US" sz="2400" b="0" i="0" dirty="0">
                <a:effectLst/>
              </a:rPr>
              <a:t>Often, new things and new ideas are given a high priority just because of their newness.</a:t>
            </a:r>
            <a:endParaRPr lang="en-US" sz="2400" dirty="0"/>
          </a:p>
        </p:txBody>
      </p:sp>
      <p:pic>
        <p:nvPicPr>
          <p:cNvPr id="1026" name="Picture 2" descr="Premium Vector | Isolated young uncertain man cartoon character with huge  question mark pondering having problem or trouble freelance guy searching  solution brainstorming asking for help vector illustration">
            <a:extLst>
              <a:ext uri="{FF2B5EF4-FFF2-40B4-BE49-F238E27FC236}">
                <a16:creationId xmlns:a16="http://schemas.microsoft.com/office/drawing/2014/main" id="{999290E0-1CEC-E0B3-1A86-7EAA45096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003" y="1865018"/>
            <a:ext cx="3675056" cy="349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349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6" presetClass="entr" presetSubtype="16" fill="hold" nodeType="afterEffect">
                                  <p:stCondLst>
                                    <p:cond delay="50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B188E-F30E-D603-8B15-213C8C249A86}"/>
              </a:ext>
            </a:extLst>
          </p:cNvPr>
          <p:cNvSpPr>
            <a:spLocks noGrp="1"/>
          </p:cNvSpPr>
          <p:nvPr>
            <p:ph type="title"/>
          </p:nvPr>
        </p:nvSpPr>
        <p:spPr/>
        <p:txBody>
          <a:bodyPr/>
          <a:lstStyle/>
          <a:p>
            <a:r>
              <a:rPr lang="en-US" dirty="0"/>
              <a:t>Unique Design Features</a:t>
            </a:r>
          </a:p>
        </p:txBody>
      </p:sp>
      <p:sp>
        <p:nvSpPr>
          <p:cNvPr id="6" name="Text Placeholder 5">
            <a:extLst>
              <a:ext uri="{FF2B5EF4-FFF2-40B4-BE49-F238E27FC236}">
                <a16:creationId xmlns:a16="http://schemas.microsoft.com/office/drawing/2014/main" id="{2D2E9E12-054C-8B93-0DE9-E7E333024A5A}"/>
              </a:ext>
            </a:extLst>
          </p:cNvPr>
          <p:cNvSpPr>
            <a:spLocks noGrp="1"/>
          </p:cNvSpPr>
          <p:nvPr>
            <p:ph type="body" sz="half" idx="2"/>
          </p:nvPr>
        </p:nvSpPr>
        <p:spPr/>
        <p:txBody>
          <a:bodyPr>
            <a:normAutofit/>
          </a:bodyPr>
          <a:lstStyle/>
          <a:p>
            <a:r>
              <a:rPr lang="en-US" sz="3200" kern="1800" dirty="0">
                <a:effectLst/>
                <a:ea typeface="Times New Roman" panose="02020603050405020304" pitchFamily="18" charset="0"/>
              </a:rPr>
              <a:t>They also support and maintain old methods of workmanship.</a:t>
            </a:r>
            <a:endParaRPr lang="en-US" sz="3200" dirty="0"/>
          </a:p>
        </p:txBody>
      </p:sp>
      <p:pic>
        <p:nvPicPr>
          <p:cNvPr id="19458" name="Picture 2" descr="1,647 Artisan Building New House Images, Stock Photos, 3D ...">
            <a:extLst>
              <a:ext uri="{FF2B5EF4-FFF2-40B4-BE49-F238E27FC236}">
                <a16:creationId xmlns:a16="http://schemas.microsoft.com/office/drawing/2014/main" id="{44422F68-F012-256B-5DF8-941F5F782B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35763" y="1044845"/>
            <a:ext cx="4816475" cy="476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884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19458"/>
                                        </p:tgtEl>
                                        <p:attrNameLst>
                                          <p:attrName>style.visibility</p:attrName>
                                        </p:attrNameLst>
                                      </p:cBhvr>
                                      <p:to>
                                        <p:strVal val="visible"/>
                                      </p:to>
                                    </p:set>
                                    <p:animEffect transition="in" filter="fade">
                                      <p:cBhvr>
                                        <p:cTn id="13" dur="1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0F50-AFD9-E82A-DAF1-F02746410028}"/>
              </a:ext>
            </a:extLst>
          </p:cNvPr>
          <p:cNvSpPr>
            <a:spLocks noGrp="1"/>
          </p:cNvSpPr>
          <p:nvPr>
            <p:ph type="title"/>
          </p:nvPr>
        </p:nvSpPr>
        <p:spPr/>
        <p:txBody>
          <a:bodyPr/>
          <a:lstStyle/>
          <a:p>
            <a:r>
              <a:rPr lang="en-US" dirty="0"/>
              <a:t>Neighborhoods</a:t>
            </a:r>
          </a:p>
        </p:txBody>
      </p:sp>
      <p:sp>
        <p:nvSpPr>
          <p:cNvPr id="3" name="Content Placeholder 2">
            <a:extLst>
              <a:ext uri="{FF2B5EF4-FFF2-40B4-BE49-F238E27FC236}">
                <a16:creationId xmlns:a16="http://schemas.microsoft.com/office/drawing/2014/main" id="{55AD7046-BA9D-6334-0074-16CA25C26ED0}"/>
              </a:ext>
            </a:extLst>
          </p:cNvPr>
          <p:cNvSpPr>
            <a:spLocks noGrp="1"/>
          </p:cNvSpPr>
          <p:nvPr>
            <p:ph sz="half" idx="1"/>
          </p:nvPr>
        </p:nvSpPr>
        <p:spPr>
          <a:xfrm>
            <a:off x="927489" y="3023526"/>
            <a:ext cx="4271771" cy="3101982"/>
          </a:xfrm>
        </p:spPr>
        <p:txBody>
          <a:bodyPr>
            <a:normAutofit/>
          </a:bodyPr>
          <a:lstStyle/>
          <a:p>
            <a:pPr marL="0" indent="0" algn="ctr">
              <a:buNone/>
            </a:pPr>
            <a:r>
              <a:rPr lang="en-US" sz="3200" kern="1800" dirty="0">
                <a:effectLst/>
                <a:ea typeface="Times New Roman" panose="02020603050405020304" pitchFamily="18" charset="0"/>
              </a:rPr>
              <a:t>Restoring old buildings to their original appearance not only adds character but can help rehabilitate an entire neighborhood.</a:t>
            </a:r>
            <a:endParaRPr lang="en-US" sz="3200" dirty="0"/>
          </a:p>
        </p:txBody>
      </p:sp>
      <p:pic>
        <p:nvPicPr>
          <p:cNvPr id="5" name="Content Placeholder 4">
            <a:extLst>
              <a:ext uri="{FF2B5EF4-FFF2-40B4-BE49-F238E27FC236}">
                <a16:creationId xmlns:a16="http://schemas.microsoft.com/office/drawing/2014/main" id="{70E46FCB-1C30-5820-1E5A-7A1BCE898349}"/>
              </a:ext>
            </a:extLst>
          </p:cNvPr>
          <p:cNvPicPr>
            <a:picLocks noGrp="1" noChangeAspect="1"/>
          </p:cNvPicPr>
          <p:nvPr>
            <p:ph sz="half" idx="2"/>
          </p:nvPr>
        </p:nvPicPr>
        <p:blipFill rotWithShape="1">
          <a:blip r:embed="rId2"/>
          <a:srcRect b="8141"/>
          <a:stretch/>
        </p:blipFill>
        <p:spPr>
          <a:xfrm>
            <a:off x="5504329" y="2250141"/>
            <a:ext cx="5434339" cy="4007223"/>
          </a:xfrm>
          <a:prstGeom prst="rect">
            <a:avLst/>
          </a:prstGeom>
        </p:spPr>
      </p:pic>
      <p:sp>
        <p:nvSpPr>
          <p:cNvPr id="6" name="TextBox 5">
            <a:extLst>
              <a:ext uri="{FF2B5EF4-FFF2-40B4-BE49-F238E27FC236}">
                <a16:creationId xmlns:a16="http://schemas.microsoft.com/office/drawing/2014/main" id="{8B21B17E-A1BA-9A16-459D-9EA90A0057BE}"/>
              </a:ext>
            </a:extLst>
          </p:cNvPr>
          <p:cNvSpPr txBox="1"/>
          <p:nvPr/>
        </p:nvSpPr>
        <p:spPr>
          <a:xfrm>
            <a:off x="6324119" y="6257364"/>
            <a:ext cx="3794757" cy="369332"/>
          </a:xfrm>
          <a:prstGeom prst="rect">
            <a:avLst/>
          </a:prstGeom>
          <a:noFill/>
        </p:spPr>
        <p:txBody>
          <a:bodyPr wrap="none" rtlCol="0">
            <a:spAutoFit/>
          </a:bodyPr>
          <a:lstStyle/>
          <a:p>
            <a:r>
              <a:rPr lang="en-US" dirty="0"/>
              <a:t>Garneau-Kilpatrick House, Omaha, NE</a:t>
            </a:r>
          </a:p>
        </p:txBody>
      </p:sp>
    </p:spTree>
    <p:extLst>
      <p:ext uri="{BB962C8B-B14F-4D97-AF65-F5344CB8AC3E}">
        <p14:creationId xmlns:p14="http://schemas.microsoft.com/office/powerpoint/2010/main" val="3729320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415092-6712-97E9-5F57-22B58F8E43B0}"/>
              </a:ext>
            </a:extLst>
          </p:cNvPr>
          <p:cNvSpPr>
            <a:spLocks noGrp="1"/>
          </p:cNvSpPr>
          <p:nvPr>
            <p:ph type="ctrTitle"/>
          </p:nvPr>
        </p:nvSpPr>
        <p:spPr>
          <a:xfrm>
            <a:off x="1698812" y="683449"/>
            <a:ext cx="8991600" cy="1645920"/>
          </a:xfrm>
        </p:spPr>
        <p:txBody>
          <a:bodyPr/>
          <a:lstStyle/>
          <a:p>
            <a:r>
              <a:rPr lang="en-US" dirty="0"/>
              <a:t>Neighborhood</a:t>
            </a:r>
          </a:p>
        </p:txBody>
      </p:sp>
      <p:sp>
        <p:nvSpPr>
          <p:cNvPr id="6" name="Subtitle 5">
            <a:extLst>
              <a:ext uri="{FF2B5EF4-FFF2-40B4-BE49-F238E27FC236}">
                <a16:creationId xmlns:a16="http://schemas.microsoft.com/office/drawing/2014/main" id="{37A5E3D1-4295-C050-1303-ED07C652AEE5}"/>
              </a:ext>
            </a:extLst>
          </p:cNvPr>
          <p:cNvSpPr>
            <a:spLocks noGrp="1"/>
          </p:cNvSpPr>
          <p:nvPr>
            <p:ph type="subTitle" idx="1"/>
          </p:nvPr>
        </p:nvSpPr>
        <p:spPr>
          <a:xfrm>
            <a:off x="313766" y="2555190"/>
            <a:ext cx="4294094" cy="3540809"/>
          </a:xfrm>
        </p:spPr>
        <p:txBody>
          <a:bodyPr>
            <a:noAutofit/>
          </a:bodyPr>
          <a:lstStyle/>
          <a:p>
            <a:r>
              <a:rPr lang="en-US" sz="2800" kern="1800" dirty="0">
                <a:effectLst/>
                <a:ea typeface="Times New Roman" panose="02020603050405020304" pitchFamily="18" charset="0"/>
              </a:rPr>
              <a:t>Repurposing structures, such as remodeling an abandoned but historic industrial building into small business space or a mixed-use development, can give new life to an entire neighborhood.</a:t>
            </a:r>
            <a:endParaRPr lang="en-US" sz="2800" dirty="0"/>
          </a:p>
        </p:txBody>
      </p:sp>
      <p:pic>
        <p:nvPicPr>
          <p:cNvPr id="9218" name="Picture 2" descr="Fremont Historic Commercial District">
            <a:extLst>
              <a:ext uri="{FF2B5EF4-FFF2-40B4-BE49-F238E27FC236}">
                <a16:creationId xmlns:a16="http://schemas.microsoft.com/office/drawing/2014/main" id="{1C643442-AEB3-BCFF-3455-A94B98AF3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434" y="2555191"/>
            <a:ext cx="7019365" cy="3619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981DCF-6585-F81F-A6C0-84C862B531EE}"/>
              </a:ext>
            </a:extLst>
          </p:cNvPr>
          <p:cNvSpPr txBox="1"/>
          <p:nvPr/>
        </p:nvSpPr>
        <p:spPr>
          <a:xfrm>
            <a:off x="5701553" y="6284259"/>
            <a:ext cx="5071966" cy="369332"/>
          </a:xfrm>
          <a:prstGeom prst="rect">
            <a:avLst/>
          </a:prstGeom>
          <a:noFill/>
        </p:spPr>
        <p:txBody>
          <a:bodyPr wrap="none" rtlCol="0">
            <a:spAutoFit/>
          </a:bodyPr>
          <a:lstStyle/>
          <a:p>
            <a:r>
              <a:rPr lang="en-US" dirty="0"/>
              <a:t>Fremont Historic Commercial District, Fremont, NE</a:t>
            </a:r>
          </a:p>
        </p:txBody>
      </p:sp>
    </p:spTree>
    <p:extLst>
      <p:ext uri="{BB962C8B-B14F-4D97-AF65-F5344CB8AC3E}">
        <p14:creationId xmlns:p14="http://schemas.microsoft.com/office/powerpoint/2010/main" val="3181708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19D49-5CDB-9472-FEA6-5D2B8A09EB9C}"/>
              </a:ext>
            </a:extLst>
          </p:cNvPr>
          <p:cNvSpPr>
            <a:spLocks noGrp="1"/>
          </p:cNvSpPr>
          <p:nvPr>
            <p:ph type="title"/>
          </p:nvPr>
        </p:nvSpPr>
        <p:spPr>
          <a:xfrm>
            <a:off x="848294" y="101263"/>
            <a:ext cx="4486656" cy="1141497"/>
          </a:xfrm>
        </p:spPr>
        <p:txBody>
          <a:bodyPr/>
          <a:lstStyle/>
          <a:p>
            <a:r>
              <a:rPr lang="en-US" dirty="0"/>
              <a:t>Neighborhoods</a:t>
            </a:r>
          </a:p>
        </p:txBody>
      </p:sp>
      <p:sp>
        <p:nvSpPr>
          <p:cNvPr id="5" name="Content Placeholder 4">
            <a:extLst>
              <a:ext uri="{FF2B5EF4-FFF2-40B4-BE49-F238E27FC236}">
                <a16:creationId xmlns:a16="http://schemas.microsoft.com/office/drawing/2014/main" id="{A2BEAE07-0ABC-CF0D-1A2F-986A576E7D81}"/>
              </a:ext>
            </a:extLst>
          </p:cNvPr>
          <p:cNvSpPr>
            <a:spLocks noGrp="1"/>
          </p:cNvSpPr>
          <p:nvPr>
            <p:ph idx="1"/>
          </p:nvPr>
        </p:nvSpPr>
        <p:spPr>
          <a:xfrm>
            <a:off x="6461793" y="894326"/>
            <a:ext cx="4815840" cy="1929555"/>
          </a:xfrm>
        </p:spPr>
        <p:txBody>
          <a:bodyPr>
            <a:noAutofit/>
          </a:bodyPr>
          <a:lstStyle/>
          <a:p>
            <a:pPr marL="0" indent="0" algn="ctr">
              <a:buNone/>
            </a:pPr>
            <a:r>
              <a:rPr lang="en-US" sz="2800" kern="1800" dirty="0">
                <a:effectLst/>
                <a:latin typeface="Arial" panose="020B0604020202020204" pitchFamily="34" charset="0"/>
                <a:ea typeface="Times New Roman" panose="02020603050405020304" pitchFamily="18" charset="0"/>
              </a:rPr>
              <a:t>An area restored to its original appearance can serve as a magnet for new visitors and residents.</a:t>
            </a:r>
            <a:endParaRPr lang="en-US" sz="2800" dirty="0"/>
          </a:p>
        </p:txBody>
      </p:sp>
      <p:sp>
        <p:nvSpPr>
          <p:cNvPr id="6" name="Text Placeholder 5">
            <a:extLst>
              <a:ext uri="{FF2B5EF4-FFF2-40B4-BE49-F238E27FC236}">
                <a16:creationId xmlns:a16="http://schemas.microsoft.com/office/drawing/2014/main" id="{4A8EBB0B-2535-039A-FF38-96C1B52B5706}"/>
              </a:ext>
            </a:extLst>
          </p:cNvPr>
          <p:cNvSpPr>
            <a:spLocks noGrp="1"/>
          </p:cNvSpPr>
          <p:nvPr>
            <p:ph type="body" sz="half" idx="2"/>
          </p:nvPr>
        </p:nvSpPr>
        <p:spPr>
          <a:xfrm>
            <a:off x="735106" y="1309829"/>
            <a:ext cx="4599844" cy="2194036"/>
          </a:xfrm>
        </p:spPr>
        <p:txBody>
          <a:bodyPr>
            <a:noAutofit/>
          </a:bodyPr>
          <a:lstStyle/>
          <a:p>
            <a:r>
              <a:rPr lang="en-US" sz="2800" kern="1800" dirty="0">
                <a:effectLst/>
                <a:ea typeface="Times New Roman" panose="02020603050405020304" pitchFamily="18" charset="0"/>
              </a:rPr>
              <a:t>A rehabilitated historic building or neighborhood might be the focus of a new residential or commercial development.</a:t>
            </a:r>
            <a:endParaRPr lang="en-US" sz="2800" dirty="0"/>
          </a:p>
        </p:txBody>
      </p:sp>
      <p:sp>
        <p:nvSpPr>
          <p:cNvPr id="7" name="TextBox 6">
            <a:extLst>
              <a:ext uri="{FF2B5EF4-FFF2-40B4-BE49-F238E27FC236}">
                <a16:creationId xmlns:a16="http://schemas.microsoft.com/office/drawing/2014/main" id="{76A6071A-E872-EE5E-8C60-6473412EADB3}"/>
              </a:ext>
            </a:extLst>
          </p:cNvPr>
          <p:cNvSpPr txBox="1"/>
          <p:nvPr/>
        </p:nvSpPr>
        <p:spPr>
          <a:xfrm>
            <a:off x="6623089" y="3158557"/>
            <a:ext cx="4486656" cy="2523768"/>
          </a:xfrm>
          <a:prstGeom prst="rect">
            <a:avLst/>
          </a:prstGeom>
          <a:noFill/>
        </p:spPr>
        <p:txBody>
          <a:bodyPr wrap="square" rtlCol="0">
            <a:spAutoFit/>
          </a:bodyPr>
          <a:lstStyle/>
          <a:p>
            <a:pPr algn="ctr"/>
            <a:r>
              <a:rPr lang="en-US" sz="2800" kern="1800" dirty="0">
                <a:effectLst/>
                <a:latin typeface="Arial" panose="020B0604020202020204" pitchFamily="34" charset="0"/>
                <a:ea typeface="Times New Roman" panose="02020603050405020304" pitchFamily="18" charset="0"/>
                <a:cs typeface="Times New Roman" panose="02020603050405020304" pitchFamily="18" charset="0"/>
              </a:rPr>
              <a:t>They also preserve traditional development patterns, denser business districts and walkable neighborhoods.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4338" name="Picture 2" descr="Central Hastings Historic District">
            <a:extLst>
              <a:ext uri="{FF2B5EF4-FFF2-40B4-BE49-F238E27FC236}">
                <a16:creationId xmlns:a16="http://schemas.microsoft.com/office/drawing/2014/main" id="{EC7C6915-9C98-7D38-C875-0D5C38727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8" y="3570934"/>
            <a:ext cx="5428847" cy="3101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4163B4-0ED1-1514-1AD0-5993648B4067}"/>
              </a:ext>
            </a:extLst>
          </p:cNvPr>
          <p:cNvSpPr txBox="1"/>
          <p:nvPr/>
        </p:nvSpPr>
        <p:spPr>
          <a:xfrm>
            <a:off x="6571488" y="6149788"/>
            <a:ext cx="4596451" cy="369332"/>
          </a:xfrm>
          <a:prstGeom prst="rect">
            <a:avLst/>
          </a:prstGeom>
          <a:noFill/>
        </p:spPr>
        <p:txBody>
          <a:bodyPr wrap="none" rtlCol="0">
            <a:spAutoFit/>
          </a:bodyPr>
          <a:lstStyle/>
          <a:p>
            <a:r>
              <a:rPr lang="en-US" dirty="0"/>
              <a:t>Central Hastings Historic District, Hastings, NE</a:t>
            </a:r>
          </a:p>
        </p:txBody>
      </p:sp>
    </p:spTree>
    <p:extLst>
      <p:ext uri="{BB962C8B-B14F-4D97-AF65-F5344CB8AC3E}">
        <p14:creationId xmlns:p14="http://schemas.microsoft.com/office/powerpoint/2010/main" val="1507256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10" presetClass="entr" presetSubtype="0" fill="hold" nodeType="afterEffect">
                                  <p:stCondLst>
                                    <p:cond delay="50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E78A-046F-3966-D414-F914F25A9B91}"/>
              </a:ext>
            </a:extLst>
          </p:cNvPr>
          <p:cNvSpPr>
            <a:spLocks noGrp="1"/>
          </p:cNvSpPr>
          <p:nvPr>
            <p:ph type="title"/>
          </p:nvPr>
        </p:nvSpPr>
        <p:spPr/>
        <p:txBody>
          <a:bodyPr/>
          <a:lstStyle/>
          <a:p>
            <a:r>
              <a:rPr lang="en-US" dirty="0"/>
              <a:t>Environment</a:t>
            </a:r>
          </a:p>
        </p:txBody>
      </p:sp>
      <p:sp>
        <p:nvSpPr>
          <p:cNvPr id="3" name="Content Placeholder 2">
            <a:extLst>
              <a:ext uri="{FF2B5EF4-FFF2-40B4-BE49-F238E27FC236}">
                <a16:creationId xmlns:a16="http://schemas.microsoft.com/office/drawing/2014/main" id="{3C4BB553-2B91-D688-9EAE-2DE36A1EE568}"/>
              </a:ext>
            </a:extLst>
          </p:cNvPr>
          <p:cNvSpPr>
            <a:spLocks noGrp="1"/>
          </p:cNvSpPr>
          <p:nvPr>
            <p:ph sz="half" idx="1"/>
          </p:nvPr>
        </p:nvSpPr>
        <p:spPr>
          <a:xfrm>
            <a:off x="723227" y="2638043"/>
            <a:ext cx="4271771" cy="1073343"/>
          </a:xfrm>
        </p:spPr>
        <p:txBody>
          <a:bodyPr>
            <a:noAutofit/>
          </a:bodyPr>
          <a:lstStyle/>
          <a:p>
            <a:pPr marL="0" indent="0" algn="ctr">
              <a:buNone/>
            </a:pPr>
            <a:r>
              <a:rPr lang="en-US" sz="3200" dirty="0">
                <a:effectLst/>
                <a:ea typeface="Calibri" panose="020F0502020204030204" pitchFamily="34" charset="0"/>
              </a:rPr>
              <a:t>Preservation is good for the Environment.</a:t>
            </a:r>
            <a:endParaRPr lang="en-US" sz="3200" dirty="0"/>
          </a:p>
        </p:txBody>
      </p:sp>
      <p:sp>
        <p:nvSpPr>
          <p:cNvPr id="4" name="Content Placeholder 3">
            <a:extLst>
              <a:ext uri="{FF2B5EF4-FFF2-40B4-BE49-F238E27FC236}">
                <a16:creationId xmlns:a16="http://schemas.microsoft.com/office/drawing/2014/main" id="{99161A39-F2FA-E5C7-16D1-4F2ADE09A88F}"/>
              </a:ext>
            </a:extLst>
          </p:cNvPr>
          <p:cNvSpPr>
            <a:spLocks noGrp="1"/>
          </p:cNvSpPr>
          <p:nvPr>
            <p:ph sz="half" idx="2"/>
          </p:nvPr>
        </p:nvSpPr>
        <p:spPr>
          <a:xfrm>
            <a:off x="618833" y="4128009"/>
            <a:ext cx="4376165" cy="2541732"/>
          </a:xfrm>
        </p:spPr>
        <p:txBody>
          <a:bodyPr>
            <a:noAutofit/>
          </a:bodyPr>
          <a:lstStyle/>
          <a:p>
            <a:pPr marL="0" indent="0" algn="ctr">
              <a:buNone/>
            </a:pPr>
            <a:r>
              <a:rPr lang="en-US" sz="3200" dirty="0">
                <a:effectLst/>
                <a:ea typeface="Calibri" panose="020F0502020204030204" pitchFamily="34" charset="0"/>
              </a:rPr>
              <a:t>Preserving older buildings is a wise use of infrastructure, land, and non-renewable resources.</a:t>
            </a:r>
            <a:endParaRPr lang="en-US" sz="3200" dirty="0"/>
          </a:p>
        </p:txBody>
      </p:sp>
      <p:pic>
        <p:nvPicPr>
          <p:cNvPr id="15362" name="Picture 2" descr="Ponca Historic District">
            <a:extLst>
              <a:ext uri="{FF2B5EF4-FFF2-40B4-BE49-F238E27FC236}">
                <a16:creationId xmlns:a16="http://schemas.microsoft.com/office/drawing/2014/main" id="{CD430DF4-8E53-D3CB-0DA2-9906A2447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682" y="2348942"/>
            <a:ext cx="5534119" cy="37181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77337D-9201-9242-795D-342F9D961AB6}"/>
              </a:ext>
            </a:extLst>
          </p:cNvPr>
          <p:cNvSpPr txBox="1"/>
          <p:nvPr/>
        </p:nvSpPr>
        <p:spPr>
          <a:xfrm>
            <a:off x="6500832" y="6163962"/>
            <a:ext cx="3361818" cy="369332"/>
          </a:xfrm>
          <a:prstGeom prst="rect">
            <a:avLst/>
          </a:prstGeom>
          <a:noFill/>
        </p:spPr>
        <p:txBody>
          <a:bodyPr wrap="none" rtlCol="0">
            <a:spAutoFit/>
          </a:bodyPr>
          <a:lstStyle/>
          <a:p>
            <a:r>
              <a:rPr lang="en-US" dirty="0"/>
              <a:t>Ponca Historic District, Ponca, NE</a:t>
            </a:r>
          </a:p>
        </p:txBody>
      </p:sp>
    </p:spTree>
    <p:extLst>
      <p:ext uri="{BB962C8B-B14F-4D97-AF65-F5344CB8AC3E}">
        <p14:creationId xmlns:p14="http://schemas.microsoft.com/office/powerpoint/2010/main" val="2298316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D973-CEFA-8390-428E-CDABFDDB10C0}"/>
              </a:ext>
            </a:extLst>
          </p:cNvPr>
          <p:cNvSpPr>
            <a:spLocks noGrp="1"/>
          </p:cNvSpPr>
          <p:nvPr>
            <p:ph type="ctrTitle"/>
          </p:nvPr>
        </p:nvSpPr>
        <p:spPr>
          <a:xfrm>
            <a:off x="1600200" y="593802"/>
            <a:ext cx="8991600" cy="1645920"/>
          </a:xfrm>
        </p:spPr>
        <p:txBody>
          <a:bodyPr/>
          <a:lstStyle/>
          <a:p>
            <a:r>
              <a:rPr lang="en-US" dirty="0"/>
              <a:t>Environment</a:t>
            </a:r>
          </a:p>
        </p:txBody>
      </p:sp>
      <p:sp>
        <p:nvSpPr>
          <p:cNvPr id="3" name="Subtitle 2">
            <a:extLst>
              <a:ext uri="{FF2B5EF4-FFF2-40B4-BE49-F238E27FC236}">
                <a16:creationId xmlns:a16="http://schemas.microsoft.com/office/drawing/2014/main" id="{4A899286-E09D-D8AC-1DD9-EDDBA584C05A}"/>
              </a:ext>
            </a:extLst>
          </p:cNvPr>
          <p:cNvSpPr>
            <a:spLocks noGrp="1"/>
          </p:cNvSpPr>
          <p:nvPr>
            <p:ph type="subTitle" idx="1"/>
          </p:nvPr>
        </p:nvSpPr>
        <p:spPr>
          <a:xfrm>
            <a:off x="394447" y="3052482"/>
            <a:ext cx="4823012" cy="2290482"/>
          </a:xfrm>
        </p:spPr>
        <p:txBody>
          <a:bodyPr>
            <a:noAutofit/>
          </a:bodyPr>
          <a:lstStyle/>
          <a:p>
            <a:r>
              <a:rPr lang="en-US" sz="3200" dirty="0">
                <a:effectLst/>
                <a:ea typeface="Calibri" panose="020F0502020204030204" pitchFamily="34" charset="0"/>
              </a:rPr>
              <a:t> Preserving and reusing existing buildings makes better use of tax dollars by reducing the need for new roads, sewers, and utilities.</a:t>
            </a:r>
            <a:endParaRPr lang="en-US" sz="3200" dirty="0"/>
          </a:p>
        </p:txBody>
      </p:sp>
      <p:pic>
        <p:nvPicPr>
          <p:cNvPr id="16386" name="Picture 2" descr="Phelps Hotel">
            <a:extLst>
              <a:ext uri="{FF2B5EF4-FFF2-40B4-BE49-F238E27FC236}">
                <a16:creationId xmlns:a16="http://schemas.microsoft.com/office/drawing/2014/main" id="{275435D0-3301-1516-21D8-D5DBB457A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92" y="2375646"/>
            <a:ext cx="5259670" cy="3702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63F039-254F-1DC1-F4AA-806BD71AA313}"/>
              </a:ext>
            </a:extLst>
          </p:cNvPr>
          <p:cNvSpPr txBox="1"/>
          <p:nvPr/>
        </p:nvSpPr>
        <p:spPr>
          <a:xfrm>
            <a:off x="7251885" y="6176004"/>
            <a:ext cx="2959785" cy="369332"/>
          </a:xfrm>
          <a:prstGeom prst="rect">
            <a:avLst/>
          </a:prstGeom>
          <a:noFill/>
        </p:spPr>
        <p:txBody>
          <a:bodyPr wrap="none" rtlCol="0">
            <a:spAutoFit/>
          </a:bodyPr>
          <a:lstStyle/>
          <a:p>
            <a:r>
              <a:rPr lang="en-US" dirty="0"/>
              <a:t>Phelps Hotel, Big Springs, NE</a:t>
            </a:r>
          </a:p>
        </p:txBody>
      </p:sp>
    </p:spTree>
    <p:extLst>
      <p:ext uri="{BB962C8B-B14F-4D97-AF65-F5344CB8AC3E}">
        <p14:creationId xmlns:p14="http://schemas.microsoft.com/office/powerpoint/2010/main" val="3671763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770F4-441E-D0A0-B82C-CA3A8A48ECCF}"/>
              </a:ext>
            </a:extLst>
          </p:cNvPr>
          <p:cNvSpPr>
            <a:spLocks noGrp="1"/>
          </p:cNvSpPr>
          <p:nvPr>
            <p:ph type="title"/>
          </p:nvPr>
        </p:nvSpPr>
        <p:spPr>
          <a:xfrm>
            <a:off x="6974540" y="383405"/>
            <a:ext cx="4486656" cy="1141497"/>
          </a:xfrm>
        </p:spPr>
        <p:txBody>
          <a:bodyPr/>
          <a:lstStyle/>
          <a:p>
            <a:r>
              <a:rPr lang="en-US" dirty="0"/>
              <a:t>environment</a:t>
            </a:r>
          </a:p>
        </p:txBody>
      </p:sp>
      <p:sp>
        <p:nvSpPr>
          <p:cNvPr id="6" name="Text Placeholder 5">
            <a:extLst>
              <a:ext uri="{FF2B5EF4-FFF2-40B4-BE49-F238E27FC236}">
                <a16:creationId xmlns:a16="http://schemas.microsoft.com/office/drawing/2014/main" id="{C7841612-1815-FAAE-2B7F-538DE193933A}"/>
              </a:ext>
            </a:extLst>
          </p:cNvPr>
          <p:cNvSpPr>
            <a:spLocks noGrp="1"/>
          </p:cNvSpPr>
          <p:nvPr>
            <p:ph type="body" sz="half" idx="2"/>
          </p:nvPr>
        </p:nvSpPr>
        <p:spPr>
          <a:xfrm>
            <a:off x="6420880" y="1762257"/>
            <a:ext cx="5593976" cy="1732663"/>
          </a:xfrm>
        </p:spPr>
        <p:txBody>
          <a:bodyPr>
            <a:normAutofit fontScale="92500" lnSpcReduction="20000"/>
          </a:bodyPr>
          <a:lstStyle/>
          <a:p>
            <a:pPr marL="0" marR="0" fontAlgn="base">
              <a:lnSpc>
                <a:spcPct val="107000"/>
              </a:lnSpc>
              <a:spcBef>
                <a:spcPts val="0"/>
              </a:spcBef>
              <a:spcAft>
                <a:spcPts val="0"/>
              </a:spcAft>
            </a:pPr>
            <a:r>
              <a:rPr lang="en-US" sz="3800" kern="100" dirty="0">
                <a:solidFill>
                  <a:srgbClr val="000000"/>
                </a:solidFill>
                <a:effectLst/>
                <a:ea typeface="Calibri" panose="020F0502020204030204" pitchFamily="34" charset="0"/>
                <a:cs typeface="Times New Roman" panose="02020603050405020304" pitchFamily="18" charset="0"/>
              </a:rPr>
              <a:t>Historic preservation is an important part of “smart” or sustainable growth.</a:t>
            </a:r>
            <a:endParaRPr lang="en-US" sz="3800" kern="1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5602" name="Picture 2" descr="Free Scrapyard Recycling photo and picture">
            <a:extLst>
              <a:ext uri="{FF2B5EF4-FFF2-40B4-BE49-F238E27FC236}">
                <a16:creationId xmlns:a16="http://schemas.microsoft.com/office/drawing/2014/main" id="{CC05B71B-A3D1-EAED-89BE-7983796E5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423" y="2545904"/>
            <a:ext cx="4237038" cy="28235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7BAE41-826B-BF64-58D1-E216B669E846}"/>
              </a:ext>
            </a:extLst>
          </p:cNvPr>
          <p:cNvSpPr txBox="1"/>
          <p:nvPr/>
        </p:nvSpPr>
        <p:spPr>
          <a:xfrm>
            <a:off x="0" y="383405"/>
            <a:ext cx="5593977" cy="2062103"/>
          </a:xfrm>
          <a:prstGeom prst="rect">
            <a:avLst/>
          </a:prstGeom>
          <a:noFill/>
        </p:spPr>
        <p:txBody>
          <a:bodyPr wrap="square">
            <a:spAutoFit/>
          </a:bodyPr>
          <a:lstStyle/>
          <a:p>
            <a:pPr algn="ctr"/>
            <a:r>
              <a:rPr lang="en-US" sz="3200" kern="100" dirty="0">
                <a:solidFill>
                  <a:srgbClr val="000000"/>
                </a:solidFill>
                <a:effectLst/>
                <a:ea typeface="Calibri" panose="020F0502020204030204" pitchFamily="34" charset="0"/>
                <a:cs typeface="Times New Roman" panose="02020603050405020304" pitchFamily="18" charset="0"/>
              </a:rPr>
              <a:t>Avoiding demolition reduces landfill waste and the release of toxins and pollutants into the environment. </a:t>
            </a:r>
            <a:endParaRPr lang="en-US" sz="3200" dirty="0"/>
          </a:p>
        </p:txBody>
      </p:sp>
      <p:pic>
        <p:nvPicPr>
          <p:cNvPr id="17410" name="Picture 2" descr="J.M. Burk House">
            <a:extLst>
              <a:ext uri="{FF2B5EF4-FFF2-40B4-BE49-F238E27FC236}">
                <a16:creationId xmlns:a16="http://schemas.microsoft.com/office/drawing/2014/main" id="{E58E5B1D-78BC-0331-9CC1-16D1A97CD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492" y="3479662"/>
            <a:ext cx="4448543" cy="24327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B2F12A-DB8A-032A-55E9-A522C8B61725}"/>
              </a:ext>
            </a:extLst>
          </p:cNvPr>
          <p:cNvSpPr txBox="1"/>
          <p:nvPr/>
        </p:nvSpPr>
        <p:spPr>
          <a:xfrm>
            <a:off x="8133837" y="6149814"/>
            <a:ext cx="2914772" cy="369332"/>
          </a:xfrm>
          <a:prstGeom prst="rect">
            <a:avLst/>
          </a:prstGeom>
          <a:noFill/>
        </p:spPr>
        <p:txBody>
          <a:bodyPr wrap="none" rtlCol="0">
            <a:spAutoFit/>
          </a:bodyPr>
          <a:lstStyle/>
          <a:p>
            <a:r>
              <a:rPr lang="en-US" dirty="0"/>
              <a:t>J. M. Burk House, Geneva, NE</a:t>
            </a:r>
          </a:p>
        </p:txBody>
      </p:sp>
    </p:spTree>
    <p:extLst>
      <p:ext uri="{BB962C8B-B14F-4D97-AF65-F5344CB8AC3E}">
        <p14:creationId xmlns:p14="http://schemas.microsoft.com/office/powerpoint/2010/main" val="2680200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14" presetClass="entr" presetSubtype="10" fill="hold" nodeType="afterEffect">
                                  <p:stCondLst>
                                    <p:cond delay="1000"/>
                                  </p:stCondLst>
                                  <p:childTnLst>
                                    <p:set>
                                      <p:cBhvr>
                                        <p:cTn id="24" dur="1" fill="hold">
                                          <p:stCondLst>
                                            <p:cond delay="0"/>
                                          </p:stCondLst>
                                        </p:cTn>
                                        <p:tgtEl>
                                          <p:spTgt spid="25602"/>
                                        </p:tgtEl>
                                        <p:attrNameLst>
                                          <p:attrName>style.visibility</p:attrName>
                                        </p:attrNameLst>
                                      </p:cBhvr>
                                      <p:to>
                                        <p:strVal val="visible"/>
                                      </p:to>
                                    </p:set>
                                    <p:animEffect transition="in" filter="randombar(horizontal)">
                                      <p:cBhvr>
                                        <p:cTn id="25" dur="1000"/>
                                        <p:tgtEl>
                                          <p:spTgt spid="25602"/>
                                        </p:tgtEl>
                                      </p:cBhvr>
                                    </p:animEffect>
                                  </p:childTnLst>
                                </p:cTn>
                              </p:par>
                            </p:childTnLst>
                          </p:cTn>
                        </p:par>
                        <p:par>
                          <p:cTn id="26" fill="hold">
                            <p:stCondLst>
                              <p:cond delay="6000"/>
                            </p:stCondLst>
                            <p:childTnLst>
                              <p:par>
                                <p:cTn id="27" presetID="10" presetClass="entr" presetSubtype="0"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EA16-5852-48A7-E43E-6A5A366DEF55}"/>
              </a:ext>
            </a:extLst>
          </p:cNvPr>
          <p:cNvSpPr>
            <a:spLocks noGrp="1"/>
          </p:cNvSpPr>
          <p:nvPr>
            <p:ph type="title"/>
          </p:nvPr>
        </p:nvSpPr>
        <p:spPr/>
        <p:txBody>
          <a:bodyPr/>
          <a:lstStyle/>
          <a:p>
            <a:r>
              <a:rPr lang="en-US" dirty="0"/>
              <a:t>Now that you know the facts….</a:t>
            </a:r>
          </a:p>
        </p:txBody>
      </p:sp>
      <p:sp>
        <p:nvSpPr>
          <p:cNvPr id="3" name="TextBox 2">
            <a:extLst>
              <a:ext uri="{FF2B5EF4-FFF2-40B4-BE49-F238E27FC236}">
                <a16:creationId xmlns:a16="http://schemas.microsoft.com/office/drawing/2014/main" id="{9C47E785-330C-7483-6876-BC6D45699FE2}"/>
              </a:ext>
            </a:extLst>
          </p:cNvPr>
          <p:cNvSpPr txBox="1"/>
          <p:nvPr/>
        </p:nvSpPr>
        <p:spPr>
          <a:xfrm>
            <a:off x="2301057" y="4704589"/>
            <a:ext cx="8441735" cy="584775"/>
          </a:xfrm>
          <a:prstGeom prst="rect">
            <a:avLst/>
          </a:prstGeom>
          <a:noFill/>
        </p:spPr>
        <p:txBody>
          <a:bodyPr wrap="none" rtlCol="0">
            <a:spAutoFit/>
          </a:bodyPr>
          <a:lstStyle/>
          <a:p>
            <a:r>
              <a:rPr lang="en-US" sz="3200" dirty="0"/>
              <a:t>Are you ready to make the case for preservation?</a:t>
            </a:r>
          </a:p>
        </p:txBody>
      </p:sp>
      <p:pic>
        <p:nvPicPr>
          <p:cNvPr id="18434" name="Picture 2" descr="Case File: Detecting Daguerreotypes | History Detectives | PBS">
            <a:extLst>
              <a:ext uri="{FF2B5EF4-FFF2-40B4-BE49-F238E27FC236}">
                <a16:creationId xmlns:a16="http://schemas.microsoft.com/office/drawing/2014/main" id="{A2BB15F8-4EF2-531A-9C67-B42C04021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602" y="2514964"/>
            <a:ext cx="5114646" cy="174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4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67BE-8969-C10B-AEA1-AE84F2A7B93E}"/>
              </a:ext>
            </a:extLst>
          </p:cNvPr>
          <p:cNvSpPr>
            <a:spLocks noGrp="1"/>
          </p:cNvSpPr>
          <p:nvPr>
            <p:ph type="title"/>
          </p:nvPr>
        </p:nvSpPr>
        <p:spPr/>
        <p:txBody>
          <a:bodyPr/>
          <a:lstStyle/>
          <a:p>
            <a:r>
              <a:rPr lang="en-US" dirty="0"/>
              <a:t>When it comes to historic sites, old can be better than new!</a:t>
            </a:r>
          </a:p>
        </p:txBody>
      </p:sp>
      <p:sp>
        <p:nvSpPr>
          <p:cNvPr id="3" name="Content Placeholder 2">
            <a:extLst>
              <a:ext uri="{FF2B5EF4-FFF2-40B4-BE49-F238E27FC236}">
                <a16:creationId xmlns:a16="http://schemas.microsoft.com/office/drawing/2014/main" id="{6C865ACF-21E4-51B9-07B2-F8ECCDC190D5}"/>
              </a:ext>
            </a:extLst>
          </p:cNvPr>
          <p:cNvSpPr>
            <a:spLocks noGrp="1"/>
          </p:cNvSpPr>
          <p:nvPr>
            <p:ph sz="half" idx="1"/>
          </p:nvPr>
        </p:nvSpPr>
        <p:spPr>
          <a:xfrm>
            <a:off x="1581912" y="2931458"/>
            <a:ext cx="4271771" cy="2501154"/>
          </a:xfrm>
        </p:spPr>
        <p:txBody>
          <a:bodyPr>
            <a:noAutofit/>
          </a:bodyPr>
          <a:lstStyle/>
          <a:p>
            <a:pPr marL="0" indent="0" algn="ctr">
              <a:buNone/>
            </a:pPr>
            <a:r>
              <a:rPr lang="en-US" sz="3600" dirty="0"/>
              <a:t>Let’s make the case for saving and preserving historic sites!</a:t>
            </a:r>
          </a:p>
        </p:txBody>
      </p:sp>
      <p:graphicFrame>
        <p:nvGraphicFramePr>
          <p:cNvPr id="5" name="Content Placeholder 4">
            <a:extLst>
              <a:ext uri="{FF2B5EF4-FFF2-40B4-BE49-F238E27FC236}">
                <a16:creationId xmlns:a16="http://schemas.microsoft.com/office/drawing/2014/main" id="{6A098BDA-E873-4318-EC1B-6464E794DD52}"/>
              </a:ext>
            </a:extLst>
          </p:cNvPr>
          <p:cNvGraphicFramePr>
            <a:graphicFrameLocks noGrp="1"/>
          </p:cNvGraphicFramePr>
          <p:nvPr>
            <p:ph sz="half" idx="2"/>
            <p:extLst>
              <p:ext uri="{D42A27DB-BD31-4B8C-83A1-F6EECF244321}">
                <p14:modId xmlns:p14="http://schemas.microsoft.com/office/powerpoint/2010/main" val="640028941"/>
              </p:ext>
            </p:extLst>
          </p:nvPr>
        </p:nvGraphicFramePr>
        <p:xfrm>
          <a:off x="6956612" y="5793236"/>
          <a:ext cx="4298110" cy="591884"/>
        </p:xfrm>
        <a:graphic>
          <a:graphicData uri="http://schemas.openxmlformats.org/drawingml/2006/table">
            <a:tbl>
              <a:tblPr/>
              <a:tblGrid>
                <a:gridCol w="4298110">
                  <a:extLst>
                    <a:ext uri="{9D8B030D-6E8A-4147-A177-3AD203B41FA5}">
                      <a16:colId xmlns:a16="http://schemas.microsoft.com/office/drawing/2014/main" val="84157378"/>
                    </a:ext>
                  </a:extLst>
                </a:gridCol>
              </a:tblGrid>
              <a:tr h="302710">
                <a:tc>
                  <a:txBody>
                    <a:bodyPr/>
                    <a:lstStyle/>
                    <a:p>
                      <a:br>
                        <a:rPr lang="en-US" sz="1800" u="none" dirty="0">
                          <a:solidFill>
                            <a:srgbClr val="00B0F0"/>
                          </a:solidFill>
                          <a:effectLst/>
                          <a:hlinkClick r:id="rId2" tooltip="McCue-Trausch Farmstead (page does not exist)">
                            <a:extLst>
                              <a:ext uri="{A12FA001-AC4F-418D-AE19-62706E023703}">
                                <ahyp:hlinkClr xmlns:ahyp="http://schemas.microsoft.com/office/drawing/2018/hyperlinkcolor" val="tx"/>
                              </a:ext>
                            </a:extLst>
                          </a:hlinkClick>
                        </a:rPr>
                      </a:br>
                      <a:r>
                        <a:rPr lang="en-US" sz="1800" u="none" dirty="0">
                          <a:solidFill>
                            <a:schemeClr val="tx1"/>
                          </a:solidFill>
                          <a:effectLst/>
                          <a:latin typeface="+mn-lt"/>
                          <a:hlinkClick r:id="rId2" tooltip="McCue-Trausch Farmstead (page does not exist)">
                            <a:extLst>
                              <a:ext uri="{A12FA001-AC4F-418D-AE19-62706E023703}">
                                <ahyp:hlinkClr xmlns:ahyp="http://schemas.microsoft.com/office/drawing/2018/hyperlinkcolor" val="tx"/>
                              </a:ext>
                            </a:extLst>
                          </a:hlinkClick>
                        </a:rPr>
                        <a:t>McCue-</a:t>
                      </a:r>
                      <a:r>
                        <a:rPr lang="en-US" sz="1800" u="none" dirty="0" err="1">
                          <a:solidFill>
                            <a:schemeClr val="tx1"/>
                          </a:solidFill>
                          <a:effectLst/>
                          <a:latin typeface="+mn-lt"/>
                          <a:hlinkClick r:id="rId2" tooltip="McCue-Trausch Farmstead (page does not exist)">
                            <a:extLst>
                              <a:ext uri="{A12FA001-AC4F-418D-AE19-62706E023703}">
                                <ahyp:hlinkClr xmlns:ahyp="http://schemas.microsoft.com/office/drawing/2018/hyperlinkcolor" val="tx"/>
                              </a:ext>
                            </a:extLst>
                          </a:hlinkClick>
                        </a:rPr>
                        <a:t>Trausch</a:t>
                      </a:r>
                      <a:r>
                        <a:rPr lang="en-US" sz="1800" u="none" dirty="0">
                          <a:solidFill>
                            <a:schemeClr val="tx1"/>
                          </a:solidFill>
                          <a:effectLst/>
                          <a:latin typeface="+mn-lt"/>
                          <a:hlinkClick r:id="rId2" tooltip="McCue-Trausch Farmstead (page does not exist)">
                            <a:extLst>
                              <a:ext uri="{A12FA001-AC4F-418D-AE19-62706E023703}">
                                <ahyp:hlinkClr xmlns:ahyp="http://schemas.microsoft.com/office/drawing/2018/hyperlinkcolor" val="tx"/>
                              </a:ext>
                            </a:extLst>
                          </a:hlinkClick>
                        </a:rPr>
                        <a:t> Farmstead</a:t>
                      </a:r>
                      <a:r>
                        <a:rPr lang="en-US" sz="1800" u="sng" dirty="0">
                          <a:solidFill>
                            <a:schemeClr val="tx1"/>
                          </a:solidFill>
                          <a:effectLst/>
                          <a:latin typeface="+mn-lt"/>
                        </a:rPr>
                        <a:t>, Hastings, NE</a:t>
                      </a:r>
                      <a:endParaRPr lang="en-US" sz="1800" dirty="0">
                        <a:solidFill>
                          <a:schemeClr val="tx1"/>
                        </a:solidFill>
                        <a:effectLst/>
                        <a:latin typeface="+mn-lt"/>
                      </a:endParaRPr>
                    </a:p>
                  </a:txBody>
                  <a:tcPr marL="43244" marR="43244" marT="21622" marB="2162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24178851"/>
                  </a:ext>
                </a:extLst>
              </a:tr>
            </a:tbl>
          </a:graphicData>
        </a:graphic>
      </p:graphicFrame>
      <p:pic>
        <p:nvPicPr>
          <p:cNvPr id="1026" name="Picture 2" descr="McCue-Trausch Farmstead">
            <a:extLst>
              <a:ext uri="{FF2B5EF4-FFF2-40B4-BE49-F238E27FC236}">
                <a16:creationId xmlns:a16="http://schemas.microsoft.com/office/drawing/2014/main" id="{3D8DEF28-4AA4-FA38-AC00-7753856E4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03" y="2502564"/>
            <a:ext cx="5619844" cy="323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724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2C45B-5760-8B93-00DA-79209248A58D}"/>
              </a:ext>
            </a:extLst>
          </p:cNvPr>
          <p:cNvSpPr>
            <a:spLocks noGrp="1"/>
          </p:cNvSpPr>
          <p:nvPr>
            <p:ph type="ctrTitle"/>
          </p:nvPr>
        </p:nvSpPr>
        <p:spPr>
          <a:xfrm>
            <a:off x="1600200" y="557944"/>
            <a:ext cx="8991600" cy="1645920"/>
          </a:xfrm>
        </p:spPr>
        <p:txBody>
          <a:bodyPr/>
          <a:lstStyle/>
          <a:p>
            <a:r>
              <a:rPr lang="en-US" dirty="0"/>
              <a:t>Culture</a:t>
            </a:r>
          </a:p>
        </p:txBody>
      </p:sp>
      <p:sp>
        <p:nvSpPr>
          <p:cNvPr id="6" name="Subtitle 5">
            <a:extLst>
              <a:ext uri="{FF2B5EF4-FFF2-40B4-BE49-F238E27FC236}">
                <a16:creationId xmlns:a16="http://schemas.microsoft.com/office/drawing/2014/main" id="{2616073E-2537-8C80-FE05-AD6A529395D3}"/>
              </a:ext>
            </a:extLst>
          </p:cNvPr>
          <p:cNvSpPr>
            <a:spLocks noGrp="1"/>
          </p:cNvSpPr>
          <p:nvPr>
            <p:ph type="subTitle" idx="1"/>
          </p:nvPr>
        </p:nvSpPr>
        <p:spPr>
          <a:xfrm>
            <a:off x="5133594" y="2398237"/>
            <a:ext cx="6801612" cy="4119104"/>
          </a:xfrm>
        </p:spPr>
        <p:txBody>
          <a:bodyPr>
            <a:normAutofit/>
          </a:bodyPr>
          <a:lstStyle/>
          <a:p>
            <a:r>
              <a:rPr lang="en-US" sz="3200" kern="1800" dirty="0">
                <a:effectLst/>
                <a:ea typeface="Roboto" panose="02000000000000000000" pitchFamily="2" charset="0"/>
                <a:cs typeface="Roboto" panose="02000000000000000000" pitchFamily="2" charset="0"/>
              </a:rPr>
              <a:t>Preserving and restoring historic buildings connect us to the past.</a:t>
            </a:r>
          </a:p>
          <a:p>
            <a:pPr marL="457200" indent="-457200">
              <a:buFont typeface="Wingdings" panose="05000000000000000000" pitchFamily="2" charset="2"/>
              <a:buChar char="Ø"/>
            </a:pPr>
            <a:endParaRPr lang="en-US" sz="3200" kern="1800" dirty="0">
              <a:ea typeface="Roboto" panose="02000000000000000000" pitchFamily="2" charset="0"/>
              <a:cs typeface="Roboto" panose="02000000000000000000" pitchFamily="2" charset="0"/>
            </a:endParaRPr>
          </a:p>
          <a:p>
            <a:pPr marL="457200" indent="-457200">
              <a:buFont typeface="Wingdings" panose="05000000000000000000" pitchFamily="2" charset="2"/>
              <a:buChar char="Ø"/>
            </a:pPr>
            <a:r>
              <a:rPr lang="en-US" sz="3200" kern="1800" dirty="0">
                <a:effectLst/>
                <a:ea typeface="Roboto" panose="02000000000000000000" pitchFamily="2" charset="0"/>
                <a:cs typeface="Roboto" panose="02000000000000000000" pitchFamily="2" charset="0"/>
              </a:rPr>
              <a:t>They are physical reminders of where we came from and they bond us to a neighborhood or community.</a:t>
            </a:r>
            <a:endParaRPr lang="en-US" sz="3200" dirty="0">
              <a:ea typeface="Roboto" panose="02000000000000000000" pitchFamily="2" charset="0"/>
              <a:cs typeface="Roboto" panose="02000000000000000000" pitchFamily="2" charset="0"/>
            </a:endParaRPr>
          </a:p>
        </p:txBody>
      </p:sp>
      <p:pic>
        <p:nvPicPr>
          <p:cNvPr id="2050" name="Picture 2" descr="Kearney Downtown Historic District">
            <a:extLst>
              <a:ext uri="{FF2B5EF4-FFF2-40B4-BE49-F238E27FC236}">
                <a16:creationId xmlns:a16="http://schemas.microsoft.com/office/drawing/2014/main" id="{866E51C2-B80E-1485-2F0F-36356E4A3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94" y="2850776"/>
            <a:ext cx="5033950" cy="2965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08A5F3-0085-622C-D4CB-B0973D1C809C}"/>
              </a:ext>
            </a:extLst>
          </p:cNvPr>
          <p:cNvSpPr txBox="1"/>
          <p:nvPr/>
        </p:nvSpPr>
        <p:spPr>
          <a:xfrm>
            <a:off x="404022" y="5825668"/>
            <a:ext cx="4886722" cy="369332"/>
          </a:xfrm>
          <a:prstGeom prst="rect">
            <a:avLst/>
          </a:prstGeom>
          <a:noFill/>
        </p:spPr>
        <p:txBody>
          <a:bodyPr wrap="none" rtlCol="0">
            <a:spAutoFit/>
          </a:bodyPr>
          <a:lstStyle/>
          <a:p>
            <a:r>
              <a:rPr lang="en-US" dirty="0"/>
              <a:t>Kearney Downtown Historic District, Kearney, NE</a:t>
            </a:r>
          </a:p>
        </p:txBody>
      </p:sp>
    </p:spTree>
    <p:extLst>
      <p:ext uri="{BB962C8B-B14F-4D97-AF65-F5344CB8AC3E}">
        <p14:creationId xmlns:p14="http://schemas.microsoft.com/office/powerpoint/2010/main" val="66581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700B0-60BB-46FD-A254-AFAB37CCAB09}"/>
              </a:ext>
            </a:extLst>
          </p:cNvPr>
          <p:cNvSpPr>
            <a:spLocks noGrp="1"/>
          </p:cNvSpPr>
          <p:nvPr>
            <p:ph type="title"/>
          </p:nvPr>
        </p:nvSpPr>
        <p:spPr>
          <a:xfrm>
            <a:off x="769620" y="804672"/>
            <a:ext cx="4486656" cy="1141497"/>
          </a:xfrm>
        </p:spPr>
        <p:txBody>
          <a:bodyPr/>
          <a:lstStyle/>
          <a:p>
            <a:r>
              <a:rPr lang="en-US" dirty="0"/>
              <a:t>Culture and Preservation</a:t>
            </a:r>
          </a:p>
        </p:txBody>
      </p:sp>
      <p:sp>
        <p:nvSpPr>
          <p:cNvPr id="5" name="Content Placeholder 4">
            <a:extLst>
              <a:ext uri="{FF2B5EF4-FFF2-40B4-BE49-F238E27FC236}">
                <a16:creationId xmlns:a16="http://schemas.microsoft.com/office/drawing/2014/main" id="{78C4ED99-BA22-1DAF-6D6E-E9D21361146B}"/>
              </a:ext>
            </a:extLst>
          </p:cNvPr>
          <p:cNvSpPr>
            <a:spLocks noGrp="1"/>
          </p:cNvSpPr>
          <p:nvPr>
            <p:ph idx="1"/>
          </p:nvPr>
        </p:nvSpPr>
        <p:spPr>
          <a:xfrm>
            <a:off x="6736080" y="804672"/>
            <a:ext cx="4815840" cy="4726552"/>
          </a:xfrm>
        </p:spPr>
        <p:txBody>
          <a:bodyPr>
            <a:normAutofit fontScale="92500" lnSpcReduction="20000"/>
          </a:bodyPr>
          <a:lstStyle/>
          <a:p>
            <a:pPr marL="0" indent="0" algn="ctr">
              <a:buNone/>
            </a:pPr>
            <a:r>
              <a:rPr lang="en-US" sz="2800" kern="1800" dirty="0">
                <a:effectLst/>
                <a:ea typeface="Times New Roman" panose="02020603050405020304" pitchFamily="18" charset="0"/>
              </a:rPr>
              <a:t>Architects and builders can employ techniques to make a new building look old, but they cannot capture the essence of an historic structure.</a:t>
            </a:r>
          </a:p>
          <a:p>
            <a:endParaRPr lang="en-US" sz="2000" kern="1800" dirty="0"/>
          </a:p>
          <a:p>
            <a:endParaRPr lang="en-US" sz="2000" kern="1800" dirty="0"/>
          </a:p>
          <a:p>
            <a:pPr marL="0" indent="0" algn="ctr">
              <a:buNone/>
            </a:pPr>
            <a:endParaRPr lang="en-US" sz="2800" kern="1800" dirty="0"/>
          </a:p>
          <a:p>
            <a:pPr marL="0" marR="0" indent="0" algn="ctr" fontAlgn="base">
              <a:lnSpc>
                <a:spcPct val="107000"/>
              </a:lnSpc>
              <a:spcBef>
                <a:spcPts val="0"/>
              </a:spcBef>
              <a:spcAft>
                <a:spcPts val="0"/>
              </a:spcAft>
              <a:buNone/>
            </a:pPr>
            <a:r>
              <a:rPr lang="en-US" sz="2800" kern="1800" dirty="0">
                <a:effectLst/>
                <a:ea typeface="Times New Roman" panose="02020603050405020304" pitchFamily="18" charset="0"/>
                <a:cs typeface="Times New Roman" panose="02020603050405020304" pitchFamily="18" charset="0"/>
              </a:rPr>
              <a:t>Historic places also preserve and promote  the human stories of the people who built, lived, or worked in them.  </a:t>
            </a:r>
            <a:endParaRPr lang="en-US" sz="2800" kern="100" dirty="0">
              <a:effectLst/>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2000" b="1" kern="1800" dirty="0">
                <a:effectLst/>
                <a:ea typeface="Times New Roman" panose="02020603050405020304" pitchFamily="18" charset="0"/>
                <a:cs typeface="Times New Roman" panose="02020603050405020304" pitchFamily="18" charset="0"/>
              </a:rPr>
              <a:t> </a:t>
            </a:r>
            <a:endParaRPr lang="en-US" sz="2000" kern="100" dirty="0">
              <a:effectLst/>
              <a:ea typeface="Calibri" panose="020F0502020204030204" pitchFamily="34" charset="0"/>
              <a:cs typeface="Times New Roman" panose="02020603050405020304" pitchFamily="18" charset="0"/>
            </a:endParaRPr>
          </a:p>
          <a:p>
            <a:endParaRPr lang="en-US" dirty="0"/>
          </a:p>
        </p:txBody>
      </p:sp>
      <p:pic>
        <p:nvPicPr>
          <p:cNvPr id="3074" name="Picture 2" descr="George E. Dovey House">
            <a:extLst>
              <a:ext uri="{FF2B5EF4-FFF2-40B4-BE49-F238E27FC236}">
                <a16:creationId xmlns:a16="http://schemas.microsoft.com/office/drawing/2014/main" id="{CB12ED04-1F98-2CD7-D921-0CF3E2756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04" y="2335834"/>
            <a:ext cx="5145088" cy="3428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F958BF-E3EA-863E-0907-E2991D75ADC2}"/>
              </a:ext>
            </a:extLst>
          </p:cNvPr>
          <p:cNvSpPr txBox="1"/>
          <p:nvPr/>
        </p:nvSpPr>
        <p:spPr>
          <a:xfrm>
            <a:off x="990407" y="5969304"/>
            <a:ext cx="4045082" cy="369332"/>
          </a:xfrm>
          <a:prstGeom prst="rect">
            <a:avLst/>
          </a:prstGeom>
          <a:noFill/>
        </p:spPr>
        <p:txBody>
          <a:bodyPr wrap="none" rtlCol="0">
            <a:spAutoFit/>
          </a:bodyPr>
          <a:lstStyle/>
          <a:p>
            <a:r>
              <a:rPr lang="en-US" dirty="0"/>
              <a:t>George E. </a:t>
            </a:r>
            <a:r>
              <a:rPr lang="en-US" dirty="0" err="1"/>
              <a:t>Dovey</a:t>
            </a:r>
            <a:r>
              <a:rPr lang="en-US" dirty="0"/>
              <a:t> House, Plattsmouth, NE</a:t>
            </a:r>
          </a:p>
        </p:txBody>
      </p:sp>
    </p:spTree>
    <p:extLst>
      <p:ext uri="{BB962C8B-B14F-4D97-AF65-F5344CB8AC3E}">
        <p14:creationId xmlns:p14="http://schemas.microsoft.com/office/powerpoint/2010/main" val="1763786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anim calcmode="lin" valueType="num">
                                      <p:cBhvr>
                                        <p:cTn id="1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anim calcmode="lin" valueType="num">
                                      <p:cBhvr>
                                        <p:cTn id="2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76D5-9435-988F-CD20-BD3F87B8B313}"/>
              </a:ext>
            </a:extLst>
          </p:cNvPr>
          <p:cNvSpPr>
            <a:spLocks noGrp="1"/>
          </p:cNvSpPr>
          <p:nvPr>
            <p:ph type="title"/>
          </p:nvPr>
        </p:nvSpPr>
        <p:spPr>
          <a:xfrm>
            <a:off x="2193035" y="646850"/>
            <a:ext cx="7729728" cy="1188720"/>
          </a:xfrm>
        </p:spPr>
        <p:txBody>
          <a:bodyPr/>
          <a:lstStyle/>
          <a:p>
            <a:r>
              <a:rPr lang="en-US" dirty="0"/>
              <a:t>Education</a:t>
            </a:r>
          </a:p>
        </p:txBody>
      </p:sp>
      <p:sp>
        <p:nvSpPr>
          <p:cNvPr id="3" name="TextBox 2">
            <a:extLst>
              <a:ext uri="{FF2B5EF4-FFF2-40B4-BE49-F238E27FC236}">
                <a16:creationId xmlns:a16="http://schemas.microsoft.com/office/drawing/2014/main" id="{9E8A675D-EFCB-F47C-AB4C-FE054FA0D541}"/>
              </a:ext>
            </a:extLst>
          </p:cNvPr>
          <p:cNvSpPr txBox="1"/>
          <p:nvPr/>
        </p:nvSpPr>
        <p:spPr>
          <a:xfrm>
            <a:off x="1095972" y="1996030"/>
            <a:ext cx="11731752" cy="523220"/>
          </a:xfrm>
          <a:prstGeom prst="rect">
            <a:avLst/>
          </a:prstGeom>
          <a:noFill/>
        </p:spPr>
        <p:txBody>
          <a:bodyPr wrap="square" rtlCol="0">
            <a:spAutoFit/>
          </a:bodyPr>
          <a:lstStyle/>
          <a:p>
            <a:r>
              <a:rPr lang="en-US" sz="2800" kern="1800" dirty="0">
                <a:effectLst/>
                <a:ea typeface="Times New Roman" panose="02020603050405020304" pitchFamily="18" charset="0"/>
              </a:rPr>
              <a:t>Historic buildings are a record of ourselves and our communities</a:t>
            </a:r>
            <a:r>
              <a:rPr lang="en-US" sz="2800" kern="1800" dirty="0">
                <a:effectLst/>
                <a:latin typeface="Arial" panose="020B0604020202020204" pitchFamily="34" charset="0"/>
                <a:ea typeface="Times New Roman" panose="02020603050405020304" pitchFamily="18" charset="0"/>
              </a:rPr>
              <a:t>.</a:t>
            </a:r>
            <a:endParaRPr lang="en-US" sz="2800" dirty="0"/>
          </a:p>
        </p:txBody>
      </p:sp>
      <p:sp>
        <p:nvSpPr>
          <p:cNvPr id="4" name="TextBox 3">
            <a:extLst>
              <a:ext uri="{FF2B5EF4-FFF2-40B4-BE49-F238E27FC236}">
                <a16:creationId xmlns:a16="http://schemas.microsoft.com/office/drawing/2014/main" id="{7BF5408B-67BF-2D70-CCE0-4574F833ECB8}"/>
              </a:ext>
            </a:extLst>
          </p:cNvPr>
          <p:cNvSpPr txBox="1"/>
          <p:nvPr/>
        </p:nvSpPr>
        <p:spPr>
          <a:xfrm>
            <a:off x="292607" y="5647418"/>
            <a:ext cx="11530583" cy="954107"/>
          </a:xfrm>
          <a:prstGeom prst="rect">
            <a:avLst/>
          </a:prstGeom>
          <a:noFill/>
        </p:spPr>
        <p:txBody>
          <a:bodyPr wrap="square" rtlCol="0">
            <a:spAutoFit/>
          </a:bodyPr>
          <a:lstStyle/>
          <a:p>
            <a:pPr algn="ctr"/>
            <a:r>
              <a:rPr lang="en-US" sz="2800" kern="1800" dirty="0">
                <a:effectLst/>
                <a:ea typeface="Times New Roman" panose="02020603050405020304" pitchFamily="18" charset="0"/>
              </a:rPr>
              <a:t>Preserving important historic resources creates a visible connection with the community’s history and culture.</a:t>
            </a:r>
            <a:endParaRPr lang="en-US" sz="2800" dirty="0"/>
          </a:p>
        </p:txBody>
      </p:sp>
      <p:pic>
        <p:nvPicPr>
          <p:cNvPr id="4098" name="Picture 2" descr="Franz Zavadil Farmstead">
            <a:extLst>
              <a:ext uri="{FF2B5EF4-FFF2-40B4-BE49-F238E27FC236}">
                <a16:creationId xmlns:a16="http://schemas.microsoft.com/office/drawing/2014/main" id="{3138F6ED-C972-D0C9-4484-D0F694DB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821" y="2679710"/>
            <a:ext cx="6644357" cy="3021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4DA007-0698-E4A0-7441-9FF4FC6FEEC1}"/>
              </a:ext>
            </a:extLst>
          </p:cNvPr>
          <p:cNvSpPr txBox="1"/>
          <p:nvPr/>
        </p:nvSpPr>
        <p:spPr>
          <a:xfrm>
            <a:off x="9617686" y="3860196"/>
            <a:ext cx="1763368" cy="923330"/>
          </a:xfrm>
          <a:prstGeom prst="rect">
            <a:avLst/>
          </a:prstGeom>
          <a:noFill/>
        </p:spPr>
        <p:txBody>
          <a:bodyPr wrap="none" rtlCol="0">
            <a:spAutoFit/>
          </a:bodyPr>
          <a:lstStyle/>
          <a:p>
            <a:r>
              <a:rPr lang="en-US" dirty="0"/>
              <a:t>Frank </a:t>
            </a:r>
            <a:r>
              <a:rPr lang="en-US" dirty="0" err="1"/>
              <a:t>Zanvandall</a:t>
            </a:r>
            <a:endParaRPr lang="en-US" dirty="0"/>
          </a:p>
          <a:p>
            <a:r>
              <a:rPr lang="en-US" dirty="0"/>
              <a:t>Farmstead,</a:t>
            </a:r>
            <a:br>
              <a:rPr lang="en-US" dirty="0"/>
            </a:br>
            <a:r>
              <a:rPr lang="en-US" dirty="0"/>
              <a:t>Menominee, NE</a:t>
            </a:r>
          </a:p>
        </p:txBody>
      </p:sp>
    </p:spTree>
    <p:extLst>
      <p:ext uri="{BB962C8B-B14F-4D97-AF65-F5344CB8AC3E}">
        <p14:creationId xmlns:p14="http://schemas.microsoft.com/office/powerpoint/2010/main" val="2968459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3A56-324C-A3D8-FB54-7BF5F46A8DF2}"/>
              </a:ext>
            </a:extLst>
          </p:cNvPr>
          <p:cNvSpPr>
            <a:spLocks noGrp="1"/>
          </p:cNvSpPr>
          <p:nvPr>
            <p:ph type="ctrTitle"/>
          </p:nvPr>
        </p:nvSpPr>
        <p:spPr>
          <a:xfrm>
            <a:off x="1698812" y="710344"/>
            <a:ext cx="8991600" cy="1645920"/>
          </a:xfrm>
        </p:spPr>
        <p:txBody>
          <a:bodyPr/>
          <a:lstStyle/>
          <a:p>
            <a:r>
              <a:rPr lang="en-US" sz="1800" kern="1800" dirty="0">
                <a:effectLst/>
                <a:latin typeface="Arial" panose="020B0604020202020204" pitchFamily="34" charset="0"/>
                <a:ea typeface="Times New Roman" panose="02020603050405020304" pitchFamily="18" charset="0"/>
              </a:rPr>
              <a:t>  They can present many educational opportunities which cannot be provided by strictly classroom-held lessons.</a:t>
            </a:r>
            <a:endParaRPr lang="en-US" dirty="0"/>
          </a:p>
        </p:txBody>
      </p:sp>
      <p:sp>
        <p:nvSpPr>
          <p:cNvPr id="3" name="Subtitle 2">
            <a:extLst>
              <a:ext uri="{FF2B5EF4-FFF2-40B4-BE49-F238E27FC236}">
                <a16:creationId xmlns:a16="http://schemas.microsoft.com/office/drawing/2014/main" id="{9733B50E-5A66-BB6D-6423-82EDA5404EA0}"/>
              </a:ext>
            </a:extLst>
          </p:cNvPr>
          <p:cNvSpPr>
            <a:spLocks noGrp="1"/>
          </p:cNvSpPr>
          <p:nvPr>
            <p:ph type="subTitle" idx="1"/>
          </p:nvPr>
        </p:nvSpPr>
        <p:spPr>
          <a:xfrm>
            <a:off x="681318" y="2843478"/>
            <a:ext cx="4267200" cy="3304178"/>
          </a:xfrm>
        </p:spPr>
        <p:txBody>
          <a:bodyPr>
            <a:normAutofit fontScale="92500"/>
          </a:bodyPr>
          <a:lstStyle/>
          <a:p>
            <a:pPr marL="0" marR="0" fontAlgn="base">
              <a:lnSpc>
                <a:spcPct val="107000"/>
              </a:lnSpc>
              <a:spcBef>
                <a:spcPts val="0"/>
              </a:spcBef>
              <a:spcAft>
                <a:spcPts val="0"/>
              </a:spcAft>
            </a:pPr>
            <a:r>
              <a:rPr lang="en-US" sz="3200" kern="1800" dirty="0">
                <a:effectLst/>
                <a:ea typeface="Times New Roman" panose="02020603050405020304" pitchFamily="18" charset="0"/>
                <a:cs typeface="Times New Roman" panose="02020603050405020304" pitchFamily="18" charset="0"/>
              </a:rPr>
              <a:t>Physically visiting, touching, and experiencing historic places can spark students’ imaginations in ways that in-class learning cannot.</a:t>
            </a:r>
            <a:endParaRPr lang="en-US" sz="3200" kern="1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kern="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122" name="Picture 2" descr="Butler County District No. 10 School">
            <a:extLst>
              <a:ext uri="{FF2B5EF4-FFF2-40B4-BE49-F238E27FC236}">
                <a16:creationId xmlns:a16="http://schemas.microsoft.com/office/drawing/2014/main" id="{1A58E1D6-1129-3C28-B9A4-5229E685B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748" y="2560106"/>
            <a:ext cx="4719719" cy="3514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7EFC22-429B-015A-D393-0FECC036A09F}"/>
              </a:ext>
            </a:extLst>
          </p:cNvPr>
          <p:cNvSpPr txBox="1"/>
          <p:nvPr/>
        </p:nvSpPr>
        <p:spPr>
          <a:xfrm>
            <a:off x="5570337" y="6278113"/>
            <a:ext cx="4968540" cy="369332"/>
          </a:xfrm>
          <a:prstGeom prst="rect">
            <a:avLst/>
          </a:prstGeom>
          <a:noFill/>
        </p:spPr>
        <p:txBody>
          <a:bodyPr wrap="none" rtlCol="0">
            <a:spAutoFit/>
          </a:bodyPr>
          <a:lstStyle/>
          <a:p>
            <a:r>
              <a:rPr lang="en-US" dirty="0"/>
              <a:t>Butler County District, No 10 School, Linwood, NE</a:t>
            </a:r>
          </a:p>
        </p:txBody>
      </p:sp>
    </p:spTree>
    <p:extLst>
      <p:ext uri="{BB962C8B-B14F-4D97-AF65-F5344CB8AC3E}">
        <p14:creationId xmlns:p14="http://schemas.microsoft.com/office/powerpoint/2010/main" val="78287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FC99-FFD1-95F6-C1E6-F36EE3CCE7F5}"/>
              </a:ext>
            </a:extLst>
          </p:cNvPr>
          <p:cNvSpPr>
            <a:spLocks noGrp="1"/>
          </p:cNvSpPr>
          <p:nvPr>
            <p:ph type="title"/>
          </p:nvPr>
        </p:nvSpPr>
        <p:spPr>
          <a:xfrm>
            <a:off x="969265" y="683969"/>
            <a:ext cx="4486656" cy="1141497"/>
          </a:xfrm>
        </p:spPr>
        <p:txBody>
          <a:bodyPr/>
          <a:lstStyle/>
          <a:p>
            <a:r>
              <a:rPr lang="en-US" dirty="0"/>
              <a:t>Economy</a:t>
            </a:r>
          </a:p>
        </p:txBody>
      </p:sp>
      <p:sp>
        <p:nvSpPr>
          <p:cNvPr id="3" name="Content Placeholder 2">
            <a:extLst>
              <a:ext uri="{FF2B5EF4-FFF2-40B4-BE49-F238E27FC236}">
                <a16:creationId xmlns:a16="http://schemas.microsoft.com/office/drawing/2014/main" id="{8F73D109-DE66-8409-E856-85DF0FFD9C80}"/>
              </a:ext>
            </a:extLst>
          </p:cNvPr>
          <p:cNvSpPr>
            <a:spLocks noGrp="1"/>
          </p:cNvSpPr>
          <p:nvPr>
            <p:ph idx="1"/>
          </p:nvPr>
        </p:nvSpPr>
        <p:spPr/>
        <p:txBody>
          <a:bodyPr>
            <a:noAutofit/>
          </a:bodyPr>
          <a:lstStyle/>
          <a:p>
            <a:pPr marL="0" indent="0" algn="ctr">
              <a:buNone/>
            </a:pPr>
            <a:r>
              <a:rPr lang="en-US" sz="3200" kern="1800" dirty="0">
                <a:effectLst/>
                <a:ea typeface="Times New Roman" panose="02020603050405020304" pitchFamily="18" charset="0"/>
              </a:rPr>
              <a:t>Preserving and restoring historic buildings brings in tourism dollars and gives a boost to the local economy. </a:t>
            </a:r>
          </a:p>
          <a:p>
            <a:pPr marL="0" indent="0">
              <a:buNone/>
            </a:pPr>
            <a:endParaRPr lang="en-US" sz="2400" kern="1800" dirty="0">
              <a:effectLst/>
              <a:ea typeface="Times New Roman" panose="02020603050405020304" pitchFamily="18" charset="0"/>
            </a:endParaRPr>
          </a:p>
          <a:p>
            <a:pPr marL="0" indent="0" algn="ctr">
              <a:buNone/>
            </a:pPr>
            <a:r>
              <a:rPr lang="en-US" sz="3200" kern="1800" dirty="0">
                <a:effectLst/>
                <a:ea typeface="Times New Roman" panose="02020603050405020304" pitchFamily="18" charset="0"/>
              </a:rPr>
              <a:t>Established, historic buildings may attract new businesses because people are often fascinated by them. </a:t>
            </a:r>
            <a:endParaRPr lang="en-US" sz="3200" dirty="0"/>
          </a:p>
        </p:txBody>
      </p:sp>
      <p:pic>
        <p:nvPicPr>
          <p:cNvPr id="6146" name="Picture 2" descr="Chadron Commercial Historic District">
            <a:extLst>
              <a:ext uri="{FF2B5EF4-FFF2-40B4-BE49-F238E27FC236}">
                <a16:creationId xmlns:a16="http://schemas.microsoft.com/office/drawing/2014/main" id="{C5539785-E118-8B8C-0D5C-42FF12139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52" y="2027565"/>
            <a:ext cx="5454931" cy="3575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F5A8F4-BA79-3A9F-F602-4CA1ECB986F2}"/>
              </a:ext>
            </a:extLst>
          </p:cNvPr>
          <p:cNvSpPr txBox="1"/>
          <p:nvPr/>
        </p:nvSpPr>
        <p:spPr>
          <a:xfrm>
            <a:off x="540952" y="5868662"/>
            <a:ext cx="5108130" cy="369332"/>
          </a:xfrm>
          <a:prstGeom prst="rect">
            <a:avLst/>
          </a:prstGeom>
          <a:noFill/>
        </p:spPr>
        <p:txBody>
          <a:bodyPr wrap="none" rtlCol="0">
            <a:spAutoFit/>
          </a:bodyPr>
          <a:lstStyle/>
          <a:p>
            <a:r>
              <a:rPr lang="en-US" dirty="0"/>
              <a:t>Chadron Commercial Historic District, Chadron, NE</a:t>
            </a:r>
          </a:p>
        </p:txBody>
      </p:sp>
    </p:spTree>
    <p:extLst>
      <p:ext uri="{BB962C8B-B14F-4D97-AF65-F5344CB8AC3E}">
        <p14:creationId xmlns:p14="http://schemas.microsoft.com/office/powerpoint/2010/main" val="494816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79D5-3ECA-D9F9-07BB-1F78CD8BCDAD}"/>
              </a:ext>
            </a:extLst>
          </p:cNvPr>
          <p:cNvSpPr>
            <a:spLocks noGrp="1"/>
          </p:cNvSpPr>
          <p:nvPr>
            <p:ph type="title"/>
          </p:nvPr>
        </p:nvSpPr>
        <p:spPr/>
        <p:txBody>
          <a:bodyPr/>
          <a:lstStyle/>
          <a:p>
            <a:r>
              <a:rPr lang="en-US" dirty="0"/>
              <a:t>Economy</a:t>
            </a:r>
          </a:p>
        </p:txBody>
      </p:sp>
      <p:sp>
        <p:nvSpPr>
          <p:cNvPr id="3" name="TextBox 2">
            <a:extLst>
              <a:ext uri="{FF2B5EF4-FFF2-40B4-BE49-F238E27FC236}">
                <a16:creationId xmlns:a16="http://schemas.microsoft.com/office/drawing/2014/main" id="{219D0792-BC5A-A18D-68F6-434B46F10077}"/>
              </a:ext>
            </a:extLst>
          </p:cNvPr>
          <p:cNvSpPr txBox="1"/>
          <p:nvPr/>
        </p:nvSpPr>
        <p:spPr>
          <a:xfrm>
            <a:off x="383286" y="3084056"/>
            <a:ext cx="4670612" cy="2554545"/>
          </a:xfrm>
          <a:prstGeom prst="rect">
            <a:avLst/>
          </a:prstGeom>
          <a:noFill/>
        </p:spPr>
        <p:txBody>
          <a:bodyPr wrap="square" rtlCol="0">
            <a:spAutoFit/>
          </a:bodyPr>
          <a:lstStyle/>
          <a:p>
            <a:pPr algn="ctr"/>
            <a:r>
              <a:rPr lang="en-US" sz="3200" kern="1800" dirty="0">
                <a:effectLst/>
                <a:ea typeface="Times New Roman" panose="02020603050405020304" pitchFamily="18" charset="0"/>
              </a:rPr>
              <a:t>Preservation also helps create jobs for tradespeople who restore, preserve, and maintain historic buildings.</a:t>
            </a:r>
            <a:endParaRPr lang="en-US" sz="3200" dirty="0"/>
          </a:p>
        </p:txBody>
      </p:sp>
      <p:pic>
        <p:nvPicPr>
          <p:cNvPr id="8194" name="Picture 2" descr="65,400+ Restoring Building Stock Photos, Pictures &amp; Royalty ...">
            <a:extLst>
              <a:ext uri="{FF2B5EF4-FFF2-40B4-BE49-F238E27FC236}">
                <a16:creationId xmlns:a16="http://schemas.microsoft.com/office/drawing/2014/main" id="{F688B687-208C-3D93-B221-47EBAAB6F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738" y="2422992"/>
            <a:ext cx="58293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16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302</TotalTime>
  <Words>992</Words>
  <Application>Microsoft Office PowerPoint</Application>
  <PresentationFormat>Widescreen</PresentationFormat>
  <Paragraphs>96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Gill Sans MT</vt:lpstr>
      <vt:lpstr>Roboto</vt:lpstr>
      <vt:lpstr>Times New Roman</vt:lpstr>
      <vt:lpstr>Wingdings</vt:lpstr>
      <vt:lpstr>Parcel</vt:lpstr>
      <vt:lpstr>Making the Case for Historic Preservation</vt:lpstr>
      <vt:lpstr>It seems as if today's society is dominated by the idea of "new."</vt:lpstr>
      <vt:lpstr>When it comes to historic sites, old can be better than new!</vt:lpstr>
      <vt:lpstr>Culture</vt:lpstr>
      <vt:lpstr>Culture and Preservation</vt:lpstr>
      <vt:lpstr>Education</vt:lpstr>
      <vt:lpstr>  They can present many educational opportunities which cannot be provided by strictly classroom-held lessons.</vt:lpstr>
      <vt:lpstr>Economy</vt:lpstr>
      <vt:lpstr>Economy</vt:lpstr>
      <vt:lpstr>economy</vt:lpstr>
      <vt:lpstr>Economy</vt:lpstr>
      <vt:lpstr>Building Materials</vt:lpstr>
      <vt:lpstr>Building MATERIALS</vt:lpstr>
      <vt:lpstr>Building Methods</vt:lpstr>
      <vt:lpstr>Building Methods</vt:lpstr>
      <vt:lpstr>Building Methods</vt:lpstr>
      <vt:lpstr>Unique Design Features</vt:lpstr>
      <vt:lpstr>Unique Design Features</vt:lpstr>
      <vt:lpstr>Unique Design Features</vt:lpstr>
      <vt:lpstr>Unique Design Features</vt:lpstr>
      <vt:lpstr>Neighborhoods</vt:lpstr>
      <vt:lpstr>Neighborhood</vt:lpstr>
      <vt:lpstr>Neighborhoods</vt:lpstr>
      <vt:lpstr>Environment</vt:lpstr>
      <vt:lpstr>Environment</vt:lpstr>
      <vt:lpstr>environment</vt:lpstr>
      <vt:lpstr>Now that you know the facts….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Case for Historic Preservation</dc:title>
  <dc:creator>Anne Woita</dc:creator>
  <cp:lastModifiedBy>Anne Woita</cp:lastModifiedBy>
  <cp:revision>9</cp:revision>
  <dcterms:created xsi:type="dcterms:W3CDTF">2024-03-29T16:53:02Z</dcterms:created>
  <dcterms:modified xsi:type="dcterms:W3CDTF">2024-08-03T15:44:54Z</dcterms:modified>
</cp:coreProperties>
</file>