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83" r:id="rId15"/>
    <p:sldId id="284"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9900"/>
    <a:srgbClr val="FF66FF"/>
    <a:srgbClr val="66FFFF"/>
    <a:srgbClr val="FFFF00"/>
    <a:srgbClr val="FF33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107" d="100"/>
          <a:sy n="107"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E74A6D3-F7C1-47F1-BB51-24DA640C556E}" type="slidenum">
              <a:rPr lang="en-US" smtClean="0"/>
              <a:t>‹#›</a:t>
            </a:fld>
            <a:endParaRPr lang="en-US"/>
          </a:p>
        </p:txBody>
      </p:sp>
    </p:spTree>
    <p:extLst>
      <p:ext uri="{BB962C8B-B14F-4D97-AF65-F5344CB8AC3E}">
        <p14:creationId xmlns:p14="http://schemas.microsoft.com/office/powerpoint/2010/main" val="385586296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06B37-3E60-47B5-81B5-9449DD1F4AA2}"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345379930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204278069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178987934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136129072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C506B37-3E60-47B5-81B5-9449DD1F4AA2}" type="datetimeFigureOut">
              <a:rPr lang="en-US" smtClean="0"/>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192784721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C506B37-3E60-47B5-81B5-9449DD1F4AA2}" type="datetimeFigureOut">
              <a:rPr lang="en-US" smtClean="0"/>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329636182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346969826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472418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34347066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06B37-3E60-47B5-81B5-9449DD1F4AA2}"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337794071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506B37-3E60-47B5-81B5-9449DD1F4AA2}"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243959208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506B37-3E60-47B5-81B5-9449DD1F4AA2}" type="datetimeFigureOut">
              <a:rPr lang="en-US" smtClean="0"/>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172834122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506B37-3E60-47B5-81B5-9449DD1F4AA2}" type="datetimeFigureOut">
              <a:rPr lang="en-US" smtClean="0"/>
              <a:t>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151200105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06B37-3E60-47B5-81B5-9449DD1F4AA2}" type="datetimeFigureOut">
              <a:rPr lang="en-US" smtClean="0"/>
              <a:t>8/3/2024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68930111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06B37-3E60-47B5-81B5-9449DD1F4AA2}"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122449257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06B37-3E60-47B5-81B5-9449DD1F4AA2}"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E74A6D3-F7C1-47F1-BB51-24DA640C556E}" type="slidenum">
              <a:rPr lang="en-US" smtClean="0"/>
              <a:t>‹#›</a:t>
            </a:fld>
            <a:endParaRPr lang="en-US"/>
          </a:p>
        </p:txBody>
      </p:sp>
    </p:spTree>
    <p:extLst>
      <p:ext uri="{BB962C8B-B14F-4D97-AF65-F5344CB8AC3E}">
        <p14:creationId xmlns:p14="http://schemas.microsoft.com/office/powerpoint/2010/main" val="238322502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C506B37-3E60-47B5-81B5-9449DD1F4AA2}" type="datetimeFigureOut">
              <a:rPr lang="en-US" smtClean="0"/>
              <a:t>8/3/2024</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E74A6D3-F7C1-47F1-BB51-24DA640C556E}" type="slidenum">
              <a:rPr lang="en-US" smtClean="0"/>
              <a:t>‹#›</a:t>
            </a:fld>
            <a:endParaRPr lang="en-US"/>
          </a:p>
        </p:txBody>
      </p:sp>
    </p:spTree>
    <p:extLst>
      <p:ext uri="{BB962C8B-B14F-4D97-AF65-F5344CB8AC3E}">
        <p14:creationId xmlns:p14="http://schemas.microsoft.com/office/powerpoint/2010/main" val="25350264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fade/>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829B-E382-C53A-2FD7-7A88F8D259D4}"/>
              </a:ext>
            </a:extLst>
          </p:cNvPr>
          <p:cNvSpPr>
            <a:spLocks noGrp="1"/>
          </p:cNvSpPr>
          <p:nvPr>
            <p:ph type="ctrTitle"/>
          </p:nvPr>
        </p:nvSpPr>
        <p:spPr>
          <a:xfrm>
            <a:off x="1277785" y="1349107"/>
            <a:ext cx="8825658" cy="2677648"/>
          </a:xfrm>
        </p:spPr>
        <p:txBody>
          <a:bodyPr/>
          <a:lstStyle/>
          <a:p>
            <a:pPr algn="ctr"/>
            <a:r>
              <a:rPr lang="en-US" dirty="0"/>
              <a:t>Making the Case for Historic Preservation</a:t>
            </a:r>
          </a:p>
        </p:txBody>
      </p:sp>
      <p:sp>
        <p:nvSpPr>
          <p:cNvPr id="3" name="Subtitle 2">
            <a:extLst>
              <a:ext uri="{FF2B5EF4-FFF2-40B4-BE49-F238E27FC236}">
                <a16:creationId xmlns:a16="http://schemas.microsoft.com/office/drawing/2014/main" id="{6DFA538E-2F2D-9FED-B087-79DC5AD89AA5}"/>
              </a:ext>
            </a:extLst>
          </p:cNvPr>
          <p:cNvSpPr>
            <a:spLocks noGrp="1"/>
          </p:cNvSpPr>
          <p:nvPr>
            <p:ph type="subTitle" idx="1"/>
          </p:nvPr>
        </p:nvSpPr>
        <p:spPr>
          <a:xfrm>
            <a:off x="1683171" y="4647473"/>
            <a:ext cx="8825658" cy="861420"/>
          </a:xfrm>
        </p:spPr>
        <p:txBody>
          <a:bodyPr>
            <a:normAutofit/>
          </a:bodyPr>
          <a:lstStyle/>
          <a:p>
            <a:pPr algn="ctr"/>
            <a:r>
              <a:rPr lang="en-US" sz="3600" cap="none" dirty="0">
                <a:solidFill>
                  <a:schemeClr val="bg1"/>
                </a:solidFill>
              </a:rPr>
              <a:t>How To Create A Persuasive Poster</a:t>
            </a:r>
          </a:p>
        </p:txBody>
      </p:sp>
    </p:spTree>
    <p:extLst>
      <p:ext uri="{BB962C8B-B14F-4D97-AF65-F5344CB8AC3E}">
        <p14:creationId xmlns:p14="http://schemas.microsoft.com/office/powerpoint/2010/main" val="2144432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B0FF-15B3-A43C-9C1A-F40F9FC650B4}"/>
              </a:ext>
            </a:extLst>
          </p:cNvPr>
          <p:cNvSpPr>
            <a:spLocks noGrp="1"/>
          </p:cNvSpPr>
          <p:nvPr>
            <p:ph type="title"/>
          </p:nvPr>
        </p:nvSpPr>
        <p:spPr/>
        <p:txBody>
          <a:bodyPr/>
          <a:lstStyle/>
          <a:p>
            <a:pPr algn="ctr"/>
            <a:r>
              <a:rPr lang="en-US" dirty="0"/>
              <a:t>Make your poster convincing.</a:t>
            </a:r>
          </a:p>
        </p:txBody>
      </p:sp>
      <p:sp>
        <p:nvSpPr>
          <p:cNvPr id="3" name="Content Placeholder 2">
            <a:extLst>
              <a:ext uri="{FF2B5EF4-FFF2-40B4-BE49-F238E27FC236}">
                <a16:creationId xmlns:a16="http://schemas.microsoft.com/office/drawing/2014/main" id="{1BF70526-13B8-EEDD-4352-0EF497BC2EC7}"/>
              </a:ext>
            </a:extLst>
          </p:cNvPr>
          <p:cNvSpPr>
            <a:spLocks noGrp="1"/>
          </p:cNvSpPr>
          <p:nvPr>
            <p:ph idx="1"/>
          </p:nvPr>
        </p:nvSpPr>
        <p:spPr>
          <a:xfrm>
            <a:off x="1154954" y="2603500"/>
            <a:ext cx="10227279" cy="1577096"/>
          </a:xfrm>
        </p:spPr>
        <p:txBody>
          <a:bodyPr>
            <a:noAutofit/>
          </a:bodyPr>
          <a:lstStyle/>
          <a:p>
            <a:pPr algn="ctr"/>
            <a:r>
              <a:rPr lang="en-US" sz="3200" kern="100" dirty="0">
                <a:ea typeface="Calibri" panose="020F0502020204030204" pitchFamily="34" charset="0"/>
                <a:cs typeface="Times New Roman" panose="02020603050405020304" pitchFamily="18" charset="0"/>
              </a:rPr>
              <a:t>M</a:t>
            </a:r>
            <a:r>
              <a:rPr lang="en-US" sz="3200" kern="100" dirty="0">
                <a:effectLst/>
                <a:ea typeface="Calibri" panose="020F0502020204030204" pitchFamily="34" charset="0"/>
                <a:cs typeface="Times New Roman" panose="02020603050405020304" pitchFamily="18" charset="0"/>
              </a:rPr>
              <a:t>ake the audience believe that information on the poster is important, reliable, and valuable by using:</a:t>
            </a:r>
            <a:endParaRPr lang="en-US" sz="3200" dirty="0"/>
          </a:p>
        </p:txBody>
      </p:sp>
      <p:sp>
        <p:nvSpPr>
          <p:cNvPr id="5" name="TextBox 4">
            <a:extLst>
              <a:ext uri="{FF2B5EF4-FFF2-40B4-BE49-F238E27FC236}">
                <a16:creationId xmlns:a16="http://schemas.microsoft.com/office/drawing/2014/main" id="{4C8C9798-F953-2E60-1A2E-E86711C44DC0}"/>
              </a:ext>
            </a:extLst>
          </p:cNvPr>
          <p:cNvSpPr txBox="1"/>
          <p:nvPr/>
        </p:nvSpPr>
        <p:spPr>
          <a:xfrm>
            <a:off x="2196824" y="4180596"/>
            <a:ext cx="6093724" cy="1569660"/>
          </a:xfrm>
          <a:prstGeom prst="rect">
            <a:avLst/>
          </a:prstGeom>
          <a:noFill/>
        </p:spPr>
        <p:txBody>
          <a:bodyPr wrap="square">
            <a:spAutoFit/>
          </a:bodyPr>
          <a:lstStyle/>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strong images</a:t>
            </a:r>
            <a:endParaRPr lang="en-US" sz="3200" kern="1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powerful phrases</a:t>
            </a:r>
            <a:endParaRPr lang="en-US" sz="3200" kern="1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supporting facts</a:t>
            </a:r>
          </a:p>
        </p:txBody>
      </p:sp>
      <p:pic>
        <p:nvPicPr>
          <p:cNvPr id="8194" name="Picture 2" descr="Stamp With Word Powerful Inside, Vector Illustration Royalty ...">
            <a:extLst>
              <a:ext uri="{FF2B5EF4-FFF2-40B4-BE49-F238E27FC236}">
                <a16:creationId xmlns:a16="http://schemas.microsoft.com/office/drawing/2014/main" id="{9AC3C7C9-3551-DC6C-3133-1D1239DC1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759156"/>
            <a:ext cx="2910586" cy="291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02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5000"/>
                            </p:stCondLst>
                            <p:childTnLst>
                              <p:par>
                                <p:cTn id="15" presetID="6" presetClass="entr" presetSubtype="16" fill="hold" nodeType="afterEffect">
                                  <p:stCondLst>
                                    <p:cond delay="100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1429-A8A3-DE99-5BDC-39AB1B9E159A}"/>
              </a:ext>
            </a:extLst>
          </p:cNvPr>
          <p:cNvSpPr>
            <a:spLocks noGrp="1"/>
          </p:cNvSpPr>
          <p:nvPr>
            <p:ph type="title"/>
          </p:nvPr>
        </p:nvSpPr>
        <p:spPr>
          <a:xfrm>
            <a:off x="1298392" y="693646"/>
            <a:ext cx="4351023" cy="2969190"/>
          </a:xfrm>
        </p:spPr>
        <p:txBody>
          <a:bodyPr/>
          <a:lstStyle/>
          <a:p>
            <a:pPr algn="ctr"/>
            <a:r>
              <a:rPr lang="en-US" sz="3200" kern="100" dirty="0">
                <a:effectLst/>
                <a:latin typeface="+mn-lt"/>
                <a:ea typeface="Calibri" panose="020F0502020204030204" pitchFamily="34" charset="0"/>
                <a:cs typeface="Times New Roman" panose="02020603050405020304" pitchFamily="18" charset="0"/>
              </a:rPr>
              <a:t>It is also important to identify the target audience you are trying to reach and persuade: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264867AF-A36E-E0D0-62D6-022845C8F583}"/>
              </a:ext>
            </a:extLst>
          </p:cNvPr>
          <p:cNvSpPr txBox="1"/>
          <p:nvPr/>
        </p:nvSpPr>
        <p:spPr>
          <a:xfrm>
            <a:off x="6899065" y="428178"/>
            <a:ext cx="4554357" cy="6001643"/>
          </a:xfrm>
          <a:prstGeom prst="rect">
            <a:avLst/>
          </a:prstGeom>
          <a:noFill/>
        </p:spPr>
        <p:txBody>
          <a:bodyPr wrap="square" rtlCol="0">
            <a:spAutoFit/>
          </a:bodyPr>
          <a:lstStyle/>
          <a:p>
            <a:pPr marL="285750" indent="-285750">
              <a:buFont typeface="Wingdings" panose="05000000000000000000" pitchFamily="2" charset="2"/>
              <a:buChar char="v"/>
            </a:pPr>
            <a:r>
              <a:rPr lang="en-US" sz="3200" dirty="0"/>
              <a:t>Who are your viewers?</a:t>
            </a:r>
          </a:p>
          <a:p>
            <a:pPr marL="285750" indent="-285750">
              <a:buFont typeface="Wingdings" panose="05000000000000000000" pitchFamily="2" charset="2"/>
              <a:buChar char="v"/>
            </a:pPr>
            <a:endParaRPr lang="en-US" sz="3200" dirty="0"/>
          </a:p>
          <a:p>
            <a:pPr marL="285750" indent="-285750">
              <a:buFont typeface="Wingdings" panose="05000000000000000000" pitchFamily="2" charset="2"/>
              <a:buChar char="v"/>
            </a:pPr>
            <a:r>
              <a:rPr lang="en-US" sz="3200" dirty="0"/>
              <a:t>What do you want them to know about your topic</a:t>
            </a:r>
          </a:p>
          <a:p>
            <a:pPr marL="285750" indent="-285750">
              <a:buFont typeface="Wingdings" panose="05000000000000000000" pitchFamily="2" charset="2"/>
              <a:buChar char="v"/>
            </a:pPr>
            <a:endParaRPr lang="en-US" sz="3200" dirty="0"/>
          </a:p>
          <a:p>
            <a:pPr marL="285750" indent="-285750">
              <a:buFont typeface="Wingdings" panose="05000000000000000000" pitchFamily="2" charset="2"/>
              <a:buChar char="v"/>
            </a:pPr>
            <a:r>
              <a:rPr lang="en-US" sz="3200" dirty="0"/>
              <a:t>What do you want them to do?</a:t>
            </a:r>
          </a:p>
          <a:p>
            <a:pPr marL="285750" indent="-285750">
              <a:buFont typeface="Wingdings" panose="05000000000000000000" pitchFamily="2" charset="2"/>
              <a:buChar char="v"/>
            </a:pPr>
            <a:endParaRPr lang="en-US" sz="3200" dirty="0"/>
          </a:p>
          <a:p>
            <a:pPr marL="285750" indent="-285750">
              <a:buFont typeface="Wingdings" panose="05000000000000000000" pitchFamily="2" charset="2"/>
              <a:buChar char="v"/>
            </a:pPr>
            <a:r>
              <a:rPr lang="en-US" sz="3200" dirty="0"/>
              <a:t>How do you want them to respond?</a:t>
            </a:r>
          </a:p>
        </p:txBody>
      </p:sp>
      <p:pic>
        <p:nvPicPr>
          <p:cNvPr id="9220" name="Picture 4" descr="76,400+ Arrow Target Stock Photos, Pictures &amp; Royalty-Free ...">
            <a:extLst>
              <a:ext uri="{FF2B5EF4-FFF2-40B4-BE49-F238E27FC236}">
                <a16:creationId xmlns:a16="http://schemas.microsoft.com/office/drawing/2014/main" id="{74FBD13E-427D-C6D5-600D-C01A7BACC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48" y="3366245"/>
            <a:ext cx="2798109" cy="279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582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1" presetClass="entr" presetSubtype="1" fill="hold" nodeType="afterEffect">
                                  <p:stCondLst>
                                    <p:cond delay="1000"/>
                                  </p:stCondLst>
                                  <p:childTnLst>
                                    <p:set>
                                      <p:cBhvr>
                                        <p:cTn id="12" dur="1" fill="hold">
                                          <p:stCondLst>
                                            <p:cond delay="0"/>
                                          </p:stCondLst>
                                        </p:cTn>
                                        <p:tgtEl>
                                          <p:spTgt spid="9220"/>
                                        </p:tgtEl>
                                        <p:attrNameLst>
                                          <p:attrName>style.visibility</p:attrName>
                                        </p:attrNameLst>
                                      </p:cBhvr>
                                      <p:to>
                                        <p:strVal val="visible"/>
                                      </p:to>
                                    </p:set>
                                    <p:animEffect transition="in" filter="wheel(1)">
                                      <p:cBhvr>
                                        <p:cTn id="13"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253C-99C8-4317-FF9A-01BC57D37D3D}"/>
              </a:ext>
            </a:extLst>
          </p:cNvPr>
          <p:cNvSpPr>
            <a:spLocks noGrp="1"/>
          </p:cNvSpPr>
          <p:nvPr>
            <p:ph type="title"/>
          </p:nvPr>
        </p:nvSpPr>
        <p:spPr>
          <a:xfrm>
            <a:off x="1154956" y="1064526"/>
            <a:ext cx="4351023" cy="3896942"/>
          </a:xfrm>
        </p:spPr>
        <p:txBody>
          <a:bodyPr/>
          <a:lstStyle/>
          <a:p>
            <a:pPr algn="ctr"/>
            <a:r>
              <a:rPr lang="en-US" sz="4000" kern="100" dirty="0">
                <a:solidFill>
                  <a:schemeClr val="bg1"/>
                </a:solidFill>
                <a:effectLst/>
                <a:ea typeface="Calibri" panose="020F0502020204030204" pitchFamily="34" charset="0"/>
                <a:cs typeface="Times New Roman" panose="02020603050405020304" pitchFamily="18" charset="0"/>
              </a:rPr>
              <a:t>What clever theme or slogan will make an impact with your audience?</a:t>
            </a:r>
            <a:br>
              <a:rPr lang="en-US" sz="4000" kern="100" dirty="0">
                <a:solidFill>
                  <a:schemeClr val="tx1"/>
                </a:solidFill>
                <a:effectLst/>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6959A065-314F-858F-B14A-45A6BA67C02F}"/>
              </a:ext>
            </a:extLst>
          </p:cNvPr>
          <p:cNvSpPr txBox="1"/>
          <p:nvPr/>
        </p:nvSpPr>
        <p:spPr>
          <a:xfrm>
            <a:off x="7595849" y="847974"/>
            <a:ext cx="2651688" cy="369332"/>
          </a:xfrm>
          <a:prstGeom prst="rect">
            <a:avLst/>
          </a:prstGeom>
          <a:noFill/>
        </p:spPr>
        <p:txBody>
          <a:bodyPr wrap="none" rtlCol="0">
            <a:spAutoFit/>
          </a:bodyPr>
          <a:lstStyle/>
          <a:p>
            <a:r>
              <a:rPr lang="en-US" dirty="0"/>
              <a:t>Diamonds are Forever</a:t>
            </a:r>
          </a:p>
        </p:txBody>
      </p:sp>
      <p:sp>
        <p:nvSpPr>
          <p:cNvPr id="5" name="TextBox 4">
            <a:extLst>
              <a:ext uri="{FF2B5EF4-FFF2-40B4-BE49-F238E27FC236}">
                <a16:creationId xmlns:a16="http://schemas.microsoft.com/office/drawing/2014/main" id="{4BD6FBC6-A23A-9107-E926-B860803E77B2}"/>
              </a:ext>
            </a:extLst>
          </p:cNvPr>
          <p:cNvSpPr txBox="1"/>
          <p:nvPr/>
        </p:nvSpPr>
        <p:spPr>
          <a:xfrm>
            <a:off x="7080097" y="4502353"/>
            <a:ext cx="1180131" cy="369332"/>
          </a:xfrm>
          <a:prstGeom prst="rect">
            <a:avLst/>
          </a:prstGeom>
          <a:noFill/>
        </p:spPr>
        <p:txBody>
          <a:bodyPr wrap="none" rtlCol="0">
            <a:spAutoFit/>
          </a:bodyPr>
          <a:lstStyle/>
          <a:p>
            <a:r>
              <a:rPr lang="en-US" dirty="0"/>
              <a:t>Just Do it</a:t>
            </a:r>
          </a:p>
        </p:txBody>
      </p:sp>
      <p:sp>
        <p:nvSpPr>
          <p:cNvPr id="6" name="TextBox 5">
            <a:extLst>
              <a:ext uri="{FF2B5EF4-FFF2-40B4-BE49-F238E27FC236}">
                <a16:creationId xmlns:a16="http://schemas.microsoft.com/office/drawing/2014/main" id="{04E9B441-C00A-4DFC-A31F-D0A02BA785FB}"/>
              </a:ext>
            </a:extLst>
          </p:cNvPr>
          <p:cNvSpPr txBox="1"/>
          <p:nvPr/>
        </p:nvSpPr>
        <p:spPr>
          <a:xfrm>
            <a:off x="9553566" y="1897882"/>
            <a:ext cx="1742785" cy="369332"/>
          </a:xfrm>
          <a:prstGeom prst="rect">
            <a:avLst/>
          </a:prstGeom>
          <a:noFill/>
        </p:spPr>
        <p:txBody>
          <a:bodyPr wrap="none" rtlCol="0">
            <a:spAutoFit/>
          </a:bodyPr>
          <a:lstStyle/>
          <a:p>
            <a:r>
              <a:rPr lang="en-US" dirty="0"/>
              <a:t>Think Different</a:t>
            </a:r>
          </a:p>
        </p:txBody>
      </p:sp>
      <p:sp>
        <p:nvSpPr>
          <p:cNvPr id="7" name="TextBox 6">
            <a:extLst>
              <a:ext uri="{FF2B5EF4-FFF2-40B4-BE49-F238E27FC236}">
                <a16:creationId xmlns:a16="http://schemas.microsoft.com/office/drawing/2014/main" id="{56784BEA-5A06-D3A4-80AF-3257670E6DE4}"/>
              </a:ext>
            </a:extLst>
          </p:cNvPr>
          <p:cNvSpPr txBox="1"/>
          <p:nvPr/>
        </p:nvSpPr>
        <p:spPr>
          <a:xfrm>
            <a:off x="8461591" y="2346951"/>
            <a:ext cx="1736373" cy="369332"/>
          </a:xfrm>
          <a:prstGeom prst="rect">
            <a:avLst/>
          </a:prstGeom>
          <a:noFill/>
        </p:spPr>
        <p:txBody>
          <a:bodyPr wrap="none" rtlCol="0">
            <a:spAutoFit/>
          </a:bodyPr>
          <a:lstStyle/>
          <a:p>
            <a:r>
              <a:rPr lang="en-US" dirty="0"/>
              <a:t>We Try Harder</a:t>
            </a:r>
          </a:p>
        </p:txBody>
      </p:sp>
      <p:sp>
        <p:nvSpPr>
          <p:cNvPr id="8" name="TextBox 7">
            <a:extLst>
              <a:ext uri="{FF2B5EF4-FFF2-40B4-BE49-F238E27FC236}">
                <a16:creationId xmlns:a16="http://schemas.microsoft.com/office/drawing/2014/main" id="{47E77AE2-870D-E0BB-D615-0D3886B28601}"/>
              </a:ext>
            </a:extLst>
          </p:cNvPr>
          <p:cNvSpPr txBox="1"/>
          <p:nvPr/>
        </p:nvSpPr>
        <p:spPr>
          <a:xfrm>
            <a:off x="8743880" y="4373937"/>
            <a:ext cx="2908168" cy="369332"/>
          </a:xfrm>
          <a:prstGeom prst="rect">
            <a:avLst/>
          </a:prstGeom>
          <a:noFill/>
        </p:spPr>
        <p:txBody>
          <a:bodyPr wrap="none" rtlCol="0">
            <a:spAutoFit/>
          </a:bodyPr>
          <a:lstStyle/>
          <a:p>
            <a:r>
              <a:rPr lang="en-US" dirty="0"/>
              <a:t>America runs on Dunkin’</a:t>
            </a:r>
          </a:p>
        </p:txBody>
      </p:sp>
      <p:sp>
        <p:nvSpPr>
          <p:cNvPr id="9" name="TextBox 8">
            <a:extLst>
              <a:ext uri="{FF2B5EF4-FFF2-40B4-BE49-F238E27FC236}">
                <a16:creationId xmlns:a16="http://schemas.microsoft.com/office/drawing/2014/main" id="{1DBF16EF-B3A5-5A1D-B60D-2EEA2326A9CF}"/>
              </a:ext>
            </a:extLst>
          </p:cNvPr>
          <p:cNvSpPr txBox="1"/>
          <p:nvPr/>
        </p:nvSpPr>
        <p:spPr>
          <a:xfrm>
            <a:off x="10424958" y="2428709"/>
            <a:ext cx="1099981" cy="369332"/>
          </a:xfrm>
          <a:prstGeom prst="rect">
            <a:avLst/>
          </a:prstGeom>
          <a:noFill/>
        </p:spPr>
        <p:txBody>
          <a:bodyPr wrap="none" rtlCol="0">
            <a:spAutoFit/>
          </a:bodyPr>
          <a:lstStyle/>
          <a:p>
            <a:r>
              <a:rPr lang="en-US" dirty="0"/>
              <a:t>Got Milk</a:t>
            </a:r>
          </a:p>
        </p:txBody>
      </p:sp>
      <p:sp>
        <p:nvSpPr>
          <p:cNvPr id="10" name="TextBox 9">
            <a:extLst>
              <a:ext uri="{FF2B5EF4-FFF2-40B4-BE49-F238E27FC236}">
                <a16:creationId xmlns:a16="http://schemas.microsoft.com/office/drawing/2014/main" id="{56AB9BD6-FA79-39ED-ED2E-AA0470218439}"/>
              </a:ext>
            </a:extLst>
          </p:cNvPr>
          <p:cNvSpPr txBox="1"/>
          <p:nvPr/>
        </p:nvSpPr>
        <p:spPr>
          <a:xfrm>
            <a:off x="6841209" y="4867643"/>
            <a:ext cx="2895344" cy="369332"/>
          </a:xfrm>
          <a:prstGeom prst="rect">
            <a:avLst/>
          </a:prstGeom>
          <a:noFill/>
        </p:spPr>
        <p:txBody>
          <a:bodyPr wrap="none" rtlCol="0">
            <a:spAutoFit/>
          </a:bodyPr>
          <a:lstStyle/>
          <a:p>
            <a:r>
              <a:rPr lang="en-US" dirty="0"/>
              <a:t>Maybe she’s born with it</a:t>
            </a:r>
          </a:p>
        </p:txBody>
      </p:sp>
      <p:sp>
        <p:nvSpPr>
          <p:cNvPr id="11" name="TextBox 10">
            <a:extLst>
              <a:ext uri="{FF2B5EF4-FFF2-40B4-BE49-F238E27FC236}">
                <a16:creationId xmlns:a16="http://schemas.microsoft.com/office/drawing/2014/main" id="{E12DC85C-49FA-D490-0541-4E125D2DC253}"/>
              </a:ext>
            </a:extLst>
          </p:cNvPr>
          <p:cNvSpPr txBox="1"/>
          <p:nvPr/>
        </p:nvSpPr>
        <p:spPr>
          <a:xfrm>
            <a:off x="6841209" y="491320"/>
            <a:ext cx="1130438" cy="369332"/>
          </a:xfrm>
          <a:prstGeom prst="rect">
            <a:avLst/>
          </a:prstGeom>
          <a:noFill/>
        </p:spPr>
        <p:txBody>
          <a:bodyPr wrap="none" rtlCol="0">
            <a:spAutoFit/>
          </a:bodyPr>
          <a:lstStyle/>
          <a:p>
            <a:r>
              <a:rPr lang="en-US" dirty="0"/>
              <a:t>Eat fresh</a:t>
            </a:r>
          </a:p>
        </p:txBody>
      </p:sp>
      <p:sp>
        <p:nvSpPr>
          <p:cNvPr id="12" name="TextBox 11">
            <a:extLst>
              <a:ext uri="{FF2B5EF4-FFF2-40B4-BE49-F238E27FC236}">
                <a16:creationId xmlns:a16="http://schemas.microsoft.com/office/drawing/2014/main" id="{FACF27D4-C6D8-F288-E68C-0066534B52FA}"/>
              </a:ext>
            </a:extLst>
          </p:cNvPr>
          <p:cNvSpPr txBox="1"/>
          <p:nvPr/>
        </p:nvSpPr>
        <p:spPr>
          <a:xfrm>
            <a:off x="9976513" y="4783118"/>
            <a:ext cx="2052165" cy="369332"/>
          </a:xfrm>
          <a:prstGeom prst="rect">
            <a:avLst/>
          </a:prstGeom>
          <a:noFill/>
        </p:spPr>
        <p:txBody>
          <a:bodyPr wrap="none" rtlCol="0">
            <a:spAutoFit/>
          </a:bodyPr>
          <a:lstStyle/>
          <a:p>
            <a:r>
              <a:rPr lang="en-US" dirty="0"/>
              <a:t>Have it your way</a:t>
            </a:r>
          </a:p>
        </p:txBody>
      </p:sp>
      <p:sp>
        <p:nvSpPr>
          <p:cNvPr id="13" name="TextBox 12">
            <a:extLst>
              <a:ext uri="{FF2B5EF4-FFF2-40B4-BE49-F238E27FC236}">
                <a16:creationId xmlns:a16="http://schemas.microsoft.com/office/drawing/2014/main" id="{E6B07C55-1ED2-1CE6-33A6-66A4D53583EB}"/>
              </a:ext>
            </a:extLst>
          </p:cNvPr>
          <p:cNvSpPr txBox="1"/>
          <p:nvPr/>
        </p:nvSpPr>
        <p:spPr>
          <a:xfrm>
            <a:off x="8076750" y="103624"/>
            <a:ext cx="2170787" cy="369332"/>
          </a:xfrm>
          <a:prstGeom prst="rect">
            <a:avLst/>
          </a:prstGeom>
          <a:noFill/>
        </p:spPr>
        <p:txBody>
          <a:bodyPr wrap="none" rtlCol="0">
            <a:spAutoFit/>
          </a:bodyPr>
          <a:lstStyle/>
          <a:p>
            <a:r>
              <a:rPr lang="en-US" dirty="0"/>
              <a:t>Taste the rainbow</a:t>
            </a:r>
          </a:p>
        </p:txBody>
      </p:sp>
      <p:sp>
        <p:nvSpPr>
          <p:cNvPr id="14" name="TextBox 13">
            <a:extLst>
              <a:ext uri="{FF2B5EF4-FFF2-40B4-BE49-F238E27FC236}">
                <a16:creationId xmlns:a16="http://schemas.microsoft.com/office/drawing/2014/main" id="{CD06DA00-1A66-01D2-ADE5-B23D01BCE27B}"/>
              </a:ext>
            </a:extLst>
          </p:cNvPr>
          <p:cNvSpPr txBox="1"/>
          <p:nvPr/>
        </p:nvSpPr>
        <p:spPr>
          <a:xfrm>
            <a:off x="8358652" y="3029567"/>
            <a:ext cx="2957861" cy="369332"/>
          </a:xfrm>
          <a:prstGeom prst="rect">
            <a:avLst/>
          </a:prstGeom>
          <a:noFill/>
        </p:spPr>
        <p:txBody>
          <a:bodyPr wrap="none" rtlCol="0">
            <a:spAutoFit/>
          </a:bodyPr>
          <a:lstStyle/>
          <a:p>
            <a:r>
              <a:rPr lang="en-US" dirty="0"/>
              <a:t>The quicker picker upper</a:t>
            </a:r>
          </a:p>
        </p:txBody>
      </p:sp>
      <p:sp>
        <p:nvSpPr>
          <p:cNvPr id="15" name="TextBox 14">
            <a:extLst>
              <a:ext uri="{FF2B5EF4-FFF2-40B4-BE49-F238E27FC236}">
                <a16:creationId xmlns:a16="http://schemas.microsoft.com/office/drawing/2014/main" id="{F8F0852F-C9BA-8849-BF1A-319CCFCB6E20}"/>
              </a:ext>
            </a:extLst>
          </p:cNvPr>
          <p:cNvSpPr txBox="1"/>
          <p:nvPr/>
        </p:nvSpPr>
        <p:spPr>
          <a:xfrm>
            <a:off x="7256293" y="3921346"/>
            <a:ext cx="2868093" cy="369332"/>
          </a:xfrm>
          <a:prstGeom prst="rect">
            <a:avLst/>
          </a:prstGeom>
          <a:noFill/>
        </p:spPr>
        <p:txBody>
          <a:bodyPr wrap="none" rtlCol="0">
            <a:spAutoFit/>
          </a:bodyPr>
          <a:lstStyle/>
          <a:p>
            <a:r>
              <a:rPr lang="en-US" dirty="0"/>
              <a:t>Red Bull gives you wings</a:t>
            </a:r>
          </a:p>
        </p:txBody>
      </p:sp>
      <p:sp>
        <p:nvSpPr>
          <p:cNvPr id="16" name="TextBox 15">
            <a:extLst>
              <a:ext uri="{FF2B5EF4-FFF2-40B4-BE49-F238E27FC236}">
                <a16:creationId xmlns:a16="http://schemas.microsoft.com/office/drawing/2014/main" id="{16C8E098-4D3A-E52E-34B9-403937B13380}"/>
              </a:ext>
            </a:extLst>
          </p:cNvPr>
          <p:cNvSpPr txBox="1"/>
          <p:nvPr/>
        </p:nvSpPr>
        <p:spPr>
          <a:xfrm>
            <a:off x="6709002" y="1432657"/>
            <a:ext cx="3299301" cy="369332"/>
          </a:xfrm>
          <a:prstGeom prst="rect">
            <a:avLst/>
          </a:prstGeom>
          <a:noFill/>
        </p:spPr>
        <p:txBody>
          <a:bodyPr wrap="none" rtlCol="0">
            <a:spAutoFit/>
          </a:bodyPr>
          <a:lstStyle/>
          <a:p>
            <a:r>
              <a:rPr lang="en-US" dirty="0"/>
              <a:t>The Breakfast of Champions</a:t>
            </a:r>
          </a:p>
        </p:txBody>
      </p:sp>
      <p:sp>
        <p:nvSpPr>
          <p:cNvPr id="17" name="TextBox 16">
            <a:extLst>
              <a:ext uri="{FF2B5EF4-FFF2-40B4-BE49-F238E27FC236}">
                <a16:creationId xmlns:a16="http://schemas.microsoft.com/office/drawing/2014/main" id="{FA82CCF6-0B3A-7150-3231-C16A08074AF3}"/>
              </a:ext>
            </a:extLst>
          </p:cNvPr>
          <p:cNvSpPr txBox="1"/>
          <p:nvPr/>
        </p:nvSpPr>
        <p:spPr>
          <a:xfrm>
            <a:off x="6798195" y="1948397"/>
            <a:ext cx="2557110" cy="369332"/>
          </a:xfrm>
          <a:prstGeom prst="rect">
            <a:avLst/>
          </a:prstGeom>
          <a:noFill/>
        </p:spPr>
        <p:txBody>
          <a:bodyPr wrap="none" rtlCol="0">
            <a:spAutoFit/>
          </a:bodyPr>
          <a:lstStyle/>
          <a:p>
            <a:r>
              <a:rPr lang="en-US" dirty="0"/>
              <a:t>It’s finger </a:t>
            </a:r>
            <a:r>
              <a:rPr lang="en-US" dirty="0" err="1"/>
              <a:t>lickin</a:t>
            </a:r>
            <a:r>
              <a:rPr lang="en-US" dirty="0"/>
              <a:t>’ good</a:t>
            </a:r>
          </a:p>
        </p:txBody>
      </p:sp>
      <p:sp>
        <p:nvSpPr>
          <p:cNvPr id="18" name="TextBox 17">
            <a:extLst>
              <a:ext uri="{FF2B5EF4-FFF2-40B4-BE49-F238E27FC236}">
                <a16:creationId xmlns:a16="http://schemas.microsoft.com/office/drawing/2014/main" id="{7DA36B8E-93EC-2D65-2B70-45A8C732298D}"/>
              </a:ext>
            </a:extLst>
          </p:cNvPr>
          <p:cNvSpPr txBox="1"/>
          <p:nvPr/>
        </p:nvSpPr>
        <p:spPr>
          <a:xfrm>
            <a:off x="8055390" y="5361349"/>
            <a:ext cx="3725700" cy="369332"/>
          </a:xfrm>
          <a:prstGeom prst="rect">
            <a:avLst/>
          </a:prstGeom>
          <a:noFill/>
        </p:spPr>
        <p:txBody>
          <a:bodyPr wrap="none" rtlCol="0">
            <a:spAutoFit/>
          </a:bodyPr>
          <a:lstStyle/>
          <a:p>
            <a:r>
              <a:rPr lang="en-US" dirty="0"/>
              <a:t>The few, the proud, the marines</a:t>
            </a:r>
          </a:p>
        </p:txBody>
      </p:sp>
      <p:sp>
        <p:nvSpPr>
          <p:cNvPr id="19" name="TextBox 18">
            <a:extLst>
              <a:ext uri="{FF2B5EF4-FFF2-40B4-BE49-F238E27FC236}">
                <a16:creationId xmlns:a16="http://schemas.microsoft.com/office/drawing/2014/main" id="{C96EFCFC-1DF3-B576-8403-9BE436F6B418}"/>
              </a:ext>
            </a:extLst>
          </p:cNvPr>
          <p:cNvSpPr txBox="1"/>
          <p:nvPr/>
        </p:nvSpPr>
        <p:spPr>
          <a:xfrm>
            <a:off x="6686023" y="3466767"/>
            <a:ext cx="5259773" cy="369332"/>
          </a:xfrm>
          <a:prstGeom prst="rect">
            <a:avLst/>
          </a:prstGeom>
          <a:noFill/>
        </p:spPr>
        <p:txBody>
          <a:bodyPr wrap="none" rtlCol="0">
            <a:spAutoFit/>
          </a:bodyPr>
          <a:lstStyle/>
          <a:p>
            <a:r>
              <a:rPr lang="en-US" dirty="0"/>
              <a:t>When you care enough to send the very best</a:t>
            </a:r>
          </a:p>
        </p:txBody>
      </p:sp>
      <p:sp>
        <p:nvSpPr>
          <p:cNvPr id="20" name="TextBox 19">
            <a:extLst>
              <a:ext uri="{FF2B5EF4-FFF2-40B4-BE49-F238E27FC236}">
                <a16:creationId xmlns:a16="http://schemas.microsoft.com/office/drawing/2014/main" id="{43FFE20A-A980-8AAC-B1E8-CC8B295426AE}"/>
              </a:ext>
            </a:extLst>
          </p:cNvPr>
          <p:cNvSpPr txBox="1"/>
          <p:nvPr/>
        </p:nvSpPr>
        <p:spPr>
          <a:xfrm>
            <a:off x="6604719" y="5855055"/>
            <a:ext cx="3026791" cy="369332"/>
          </a:xfrm>
          <a:prstGeom prst="rect">
            <a:avLst/>
          </a:prstGeom>
          <a:noFill/>
        </p:spPr>
        <p:txBody>
          <a:bodyPr wrap="none" rtlCol="0">
            <a:spAutoFit/>
          </a:bodyPr>
          <a:lstStyle/>
          <a:p>
            <a:r>
              <a:rPr lang="en-US" dirty="0"/>
              <a:t>Choosy moms choose Jiff</a:t>
            </a:r>
          </a:p>
        </p:txBody>
      </p:sp>
      <p:sp>
        <p:nvSpPr>
          <p:cNvPr id="22" name="TextBox 21">
            <a:extLst>
              <a:ext uri="{FF2B5EF4-FFF2-40B4-BE49-F238E27FC236}">
                <a16:creationId xmlns:a16="http://schemas.microsoft.com/office/drawing/2014/main" id="{5200971E-DA2D-AC24-807D-7B1A88AB91E3}"/>
              </a:ext>
            </a:extLst>
          </p:cNvPr>
          <p:cNvSpPr txBox="1"/>
          <p:nvPr/>
        </p:nvSpPr>
        <p:spPr>
          <a:xfrm>
            <a:off x="8253545" y="6311663"/>
            <a:ext cx="3658374" cy="369332"/>
          </a:xfrm>
          <a:prstGeom prst="rect">
            <a:avLst/>
          </a:prstGeom>
          <a:noFill/>
        </p:spPr>
        <p:txBody>
          <a:bodyPr wrap="none" rtlCol="0">
            <a:spAutoFit/>
          </a:bodyPr>
          <a:lstStyle/>
          <a:p>
            <a:r>
              <a:rPr lang="en-US" dirty="0"/>
              <a:t>What happens here, stays here</a:t>
            </a:r>
          </a:p>
        </p:txBody>
      </p:sp>
      <p:sp>
        <p:nvSpPr>
          <p:cNvPr id="23" name="TextBox 22">
            <a:extLst>
              <a:ext uri="{FF2B5EF4-FFF2-40B4-BE49-F238E27FC236}">
                <a16:creationId xmlns:a16="http://schemas.microsoft.com/office/drawing/2014/main" id="{642067F0-AED4-335D-7305-310FA600E867}"/>
              </a:ext>
            </a:extLst>
          </p:cNvPr>
          <p:cNvSpPr txBox="1"/>
          <p:nvPr/>
        </p:nvSpPr>
        <p:spPr>
          <a:xfrm>
            <a:off x="6798195" y="2670901"/>
            <a:ext cx="2345514" cy="369332"/>
          </a:xfrm>
          <a:prstGeom prst="rect">
            <a:avLst/>
          </a:prstGeom>
          <a:noFill/>
        </p:spPr>
        <p:txBody>
          <a:bodyPr wrap="none" rtlCol="0">
            <a:spAutoFit/>
          </a:bodyPr>
          <a:lstStyle/>
          <a:p>
            <a:r>
              <a:rPr lang="en-US" dirty="0" err="1"/>
              <a:t>Mmm</a:t>
            </a:r>
            <a:r>
              <a:rPr lang="en-US" dirty="0"/>
              <a:t>, </a:t>
            </a:r>
            <a:r>
              <a:rPr lang="en-US" dirty="0" err="1"/>
              <a:t>Mmm</a:t>
            </a:r>
            <a:r>
              <a:rPr lang="en-US" dirty="0"/>
              <a:t>, good</a:t>
            </a:r>
          </a:p>
        </p:txBody>
      </p:sp>
    </p:spTree>
    <p:extLst>
      <p:ext uri="{BB962C8B-B14F-4D97-AF65-F5344CB8AC3E}">
        <p14:creationId xmlns:p14="http://schemas.microsoft.com/office/powerpoint/2010/main" val="3977161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afterEffect">
                                  <p:stCondLst>
                                    <p:cond delay="500"/>
                                  </p:stCondLst>
                                  <p:childTnLst>
                                    <p:animEffect transition="out" filter="fade">
                                      <p:cBhvr>
                                        <p:cTn id="6" dur="500"/>
                                        <p:tgtEl>
                                          <p:spTgt spid="13"/>
                                        </p:tgtEl>
                                      </p:cBhvr>
                                    </p:animEffect>
                                    <p:anim calcmode="lin" valueType="num">
                                      <p:cBhvr>
                                        <p:cTn id="7" dur="500"/>
                                        <p:tgtEl>
                                          <p:spTgt spid="13"/>
                                        </p:tgtEl>
                                        <p:attrNameLst>
                                          <p:attrName>ppt_x</p:attrName>
                                        </p:attrNameLst>
                                      </p:cBhvr>
                                      <p:tavLst>
                                        <p:tav tm="0">
                                          <p:val>
                                            <p:strVal val="ppt_x"/>
                                          </p:val>
                                        </p:tav>
                                        <p:tav tm="100000">
                                          <p:val>
                                            <p:strVal val="ppt_x"/>
                                          </p:val>
                                        </p:tav>
                                      </p:tavLst>
                                    </p:anim>
                                    <p:anim calcmode="lin" valueType="num">
                                      <p:cBhvr>
                                        <p:cTn id="8" dur="500"/>
                                        <p:tgtEl>
                                          <p:spTgt spid="13"/>
                                        </p:tgtEl>
                                        <p:attrNameLst>
                                          <p:attrName>ppt_y</p:attrName>
                                        </p:attrNameLst>
                                      </p:cBhvr>
                                      <p:tavLst>
                                        <p:tav tm="0">
                                          <p:val>
                                            <p:strVal val="ppt_y"/>
                                          </p:val>
                                        </p:tav>
                                        <p:tav tm="100000">
                                          <p:val>
                                            <p:strVal val="ppt_y+.1"/>
                                          </p:val>
                                        </p:tav>
                                      </p:tavLst>
                                    </p:anim>
                                    <p:set>
                                      <p:cBhvr>
                                        <p:cTn id="9" dur="1" fill="hold">
                                          <p:stCondLst>
                                            <p:cond delay="499"/>
                                          </p:stCondLst>
                                        </p:cTn>
                                        <p:tgtEl>
                                          <p:spTgt spid="13"/>
                                        </p:tgtEl>
                                        <p:attrNameLst>
                                          <p:attrName>style.visibility</p:attrName>
                                        </p:attrNameLst>
                                      </p:cBhvr>
                                      <p:to>
                                        <p:strVal val="hidden"/>
                                      </p:to>
                                    </p:set>
                                  </p:childTnLst>
                                </p:cTn>
                              </p:par>
                            </p:childTnLst>
                          </p:cTn>
                        </p:par>
                        <p:par>
                          <p:cTn id="10" fill="hold">
                            <p:stCondLst>
                              <p:cond delay="1000"/>
                            </p:stCondLst>
                            <p:childTnLst>
                              <p:par>
                                <p:cTn id="11" presetID="42" presetClass="exit" presetSubtype="0" fill="hold" grpId="0" nodeType="afterEffect">
                                  <p:stCondLst>
                                    <p:cond delay="500"/>
                                  </p:stCondLst>
                                  <p:childTnLst>
                                    <p:animEffect transition="out" filter="fade">
                                      <p:cBhvr>
                                        <p:cTn id="12" dur="1000"/>
                                        <p:tgtEl>
                                          <p:spTgt spid="11"/>
                                        </p:tgtEl>
                                      </p:cBhvr>
                                    </p:animEffect>
                                    <p:anim calcmode="lin" valueType="num">
                                      <p:cBhvr>
                                        <p:cTn id="13" dur="1000"/>
                                        <p:tgtEl>
                                          <p:spTgt spid="11"/>
                                        </p:tgtEl>
                                        <p:attrNameLst>
                                          <p:attrName>ppt_x</p:attrName>
                                        </p:attrNameLst>
                                      </p:cBhvr>
                                      <p:tavLst>
                                        <p:tav tm="0">
                                          <p:val>
                                            <p:strVal val="ppt_x"/>
                                          </p:val>
                                        </p:tav>
                                        <p:tav tm="100000">
                                          <p:val>
                                            <p:strVal val="ppt_x"/>
                                          </p:val>
                                        </p:tav>
                                      </p:tavLst>
                                    </p:anim>
                                    <p:anim calcmode="lin" valueType="num">
                                      <p:cBhvr>
                                        <p:cTn id="14" dur="1000"/>
                                        <p:tgtEl>
                                          <p:spTgt spid="11"/>
                                        </p:tgtEl>
                                        <p:attrNameLst>
                                          <p:attrName>ppt_y</p:attrName>
                                        </p:attrNameLst>
                                      </p:cBhvr>
                                      <p:tavLst>
                                        <p:tav tm="0">
                                          <p:val>
                                            <p:strVal val="ppt_y"/>
                                          </p:val>
                                        </p:tav>
                                        <p:tav tm="100000">
                                          <p:val>
                                            <p:strVal val="ppt_y+.1"/>
                                          </p:val>
                                        </p:tav>
                                      </p:tavLst>
                                    </p:anim>
                                    <p:set>
                                      <p:cBhvr>
                                        <p:cTn id="15" dur="1" fill="hold">
                                          <p:stCondLst>
                                            <p:cond delay="999"/>
                                          </p:stCondLst>
                                        </p:cTn>
                                        <p:tgtEl>
                                          <p:spTgt spid="11"/>
                                        </p:tgtEl>
                                        <p:attrNameLst>
                                          <p:attrName>style.visibility</p:attrName>
                                        </p:attrNameLst>
                                      </p:cBhvr>
                                      <p:to>
                                        <p:strVal val="hidden"/>
                                      </p:to>
                                    </p:set>
                                  </p:childTnLst>
                                </p:cTn>
                              </p:par>
                            </p:childTnLst>
                          </p:cTn>
                        </p:par>
                        <p:par>
                          <p:cTn id="16" fill="hold">
                            <p:stCondLst>
                              <p:cond delay="2500"/>
                            </p:stCondLst>
                            <p:childTnLst>
                              <p:par>
                                <p:cTn id="17" presetID="42" presetClass="exit" presetSubtype="0" fill="hold" grpId="0" nodeType="afterEffect">
                                  <p:stCondLst>
                                    <p:cond delay="50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childTnLst>
                          </p:cTn>
                        </p:par>
                        <p:par>
                          <p:cTn id="22" fill="hold">
                            <p:stCondLst>
                              <p:cond delay="4000"/>
                            </p:stCondLst>
                            <p:childTnLst>
                              <p:par>
                                <p:cTn id="23" presetID="42" presetClass="exit" presetSubtype="0" fill="hold" grpId="0" nodeType="afterEffect">
                                  <p:stCondLst>
                                    <p:cond delay="50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0"/>
                                        <p:tgtEl>
                                          <p:spTgt spid="16"/>
                                        </p:tgtEl>
                                        <p:attrNameLst>
                                          <p:attrName>ppt_y</p:attrName>
                                        </p:attrNameLst>
                                      </p:cBhvr>
                                      <p:tavLst>
                                        <p:tav tm="0">
                                          <p:val>
                                            <p:strVal val="ppt_y"/>
                                          </p:val>
                                        </p:tav>
                                        <p:tav tm="100000">
                                          <p:val>
                                            <p:strVal val="ppt_y+.1"/>
                                          </p:val>
                                        </p:tav>
                                      </p:tavLst>
                                    </p:anim>
                                    <p:set>
                                      <p:cBhvr>
                                        <p:cTn id="27" dur="1" fill="hold">
                                          <p:stCondLst>
                                            <p:cond delay="999"/>
                                          </p:stCondLst>
                                        </p:cTn>
                                        <p:tgtEl>
                                          <p:spTgt spid="16"/>
                                        </p:tgtEl>
                                        <p:attrNameLst>
                                          <p:attrName>style.visibility</p:attrName>
                                        </p:attrNameLst>
                                      </p:cBhvr>
                                      <p:to>
                                        <p:strVal val="hidden"/>
                                      </p:to>
                                    </p:set>
                                  </p:childTnLst>
                                </p:cTn>
                              </p:par>
                            </p:childTnLst>
                          </p:cTn>
                        </p:par>
                        <p:par>
                          <p:cTn id="28" fill="hold">
                            <p:stCondLst>
                              <p:cond delay="5500"/>
                            </p:stCondLst>
                            <p:childTnLst>
                              <p:par>
                                <p:cTn id="29" presetID="42" presetClass="exit" presetSubtype="0" fill="hold" grpId="0" nodeType="afterEffect">
                                  <p:stCondLst>
                                    <p:cond delay="50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0"/>
                                        <p:tgtEl>
                                          <p:spTgt spid="17"/>
                                        </p:tgtEl>
                                        <p:attrNameLst>
                                          <p:attrName>ppt_y</p:attrName>
                                        </p:attrNameLst>
                                      </p:cBhvr>
                                      <p:tavLst>
                                        <p:tav tm="0">
                                          <p:val>
                                            <p:strVal val="ppt_y"/>
                                          </p:val>
                                        </p:tav>
                                        <p:tav tm="100000">
                                          <p:val>
                                            <p:strVal val="ppt_y+.1"/>
                                          </p:val>
                                        </p:tav>
                                      </p:tavLst>
                                    </p:anim>
                                    <p:set>
                                      <p:cBhvr>
                                        <p:cTn id="33" dur="1" fill="hold">
                                          <p:stCondLst>
                                            <p:cond delay="999"/>
                                          </p:stCondLst>
                                        </p:cTn>
                                        <p:tgtEl>
                                          <p:spTgt spid="17"/>
                                        </p:tgtEl>
                                        <p:attrNameLst>
                                          <p:attrName>style.visibility</p:attrName>
                                        </p:attrNameLst>
                                      </p:cBhvr>
                                      <p:to>
                                        <p:strVal val="hidden"/>
                                      </p:to>
                                    </p:set>
                                  </p:childTnLst>
                                </p:cTn>
                              </p:par>
                            </p:childTnLst>
                          </p:cTn>
                        </p:par>
                        <p:par>
                          <p:cTn id="34" fill="hold">
                            <p:stCondLst>
                              <p:cond delay="7000"/>
                            </p:stCondLst>
                            <p:childTnLst>
                              <p:par>
                                <p:cTn id="35" presetID="42" presetClass="exit" presetSubtype="0" fill="hold" grpId="0" nodeType="afterEffect">
                                  <p:stCondLst>
                                    <p:cond delay="500"/>
                                  </p:stCondLst>
                                  <p:childTnLst>
                                    <p:animEffect transition="out" filter="fade">
                                      <p:cBhvr>
                                        <p:cTn id="36" dur="1000"/>
                                        <p:tgtEl>
                                          <p:spTgt spid="6"/>
                                        </p:tgtEl>
                                      </p:cBhvr>
                                    </p:animEffect>
                                    <p:anim calcmode="lin" valueType="num">
                                      <p:cBhvr>
                                        <p:cTn id="37" dur="1000"/>
                                        <p:tgtEl>
                                          <p:spTgt spid="6"/>
                                        </p:tgtEl>
                                        <p:attrNameLst>
                                          <p:attrName>ppt_x</p:attrName>
                                        </p:attrNameLst>
                                      </p:cBhvr>
                                      <p:tavLst>
                                        <p:tav tm="0">
                                          <p:val>
                                            <p:strVal val="ppt_x"/>
                                          </p:val>
                                        </p:tav>
                                        <p:tav tm="100000">
                                          <p:val>
                                            <p:strVal val="ppt_x"/>
                                          </p:val>
                                        </p:tav>
                                      </p:tavLst>
                                    </p:anim>
                                    <p:anim calcmode="lin" valueType="num">
                                      <p:cBhvr>
                                        <p:cTn id="38" dur="1000"/>
                                        <p:tgtEl>
                                          <p:spTgt spid="6"/>
                                        </p:tgtEl>
                                        <p:attrNameLst>
                                          <p:attrName>ppt_y</p:attrName>
                                        </p:attrNameLst>
                                      </p:cBhvr>
                                      <p:tavLst>
                                        <p:tav tm="0">
                                          <p:val>
                                            <p:strVal val="ppt_y"/>
                                          </p:val>
                                        </p:tav>
                                        <p:tav tm="100000">
                                          <p:val>
                                            <p:strVal val="ppt_y+.1"/>
                                          </p:val>
                                        </p:tav>
                                      </p:tavLst>
                                    </p:anim>
                                    <p:set>
                                      <p:cBhvr>
                                        <p:cTn id="39" dur="1" fill="hold">
                                          <p:stCondLst>
                                            <p:cond delay="999"/>
                                          </p:stCondLst>
                                        </p:cTn>
                                        <p:tgtEl>
                                          <p:spTgt spid="6"/>
                                        </p:tgtEl>
                                        <p:attrNameLst>
                                          <p:attrName>style.visibility</p:attrName>
                                        </p:attrNameLst>
                                      </p:cBhvr>
                                      <p:to>
                                        <p:strVal val="hidden"/>
                                      </p:to>
                                    </p:set>
                                  </p:childTnLst>
                                </p:cTn>
                              </p:par>
                            </p:childTnLst>
                          </p:cTn>
                        </p:par>
                        <p:par>
                          <p:cTn id="40" fill="hold">
                            <p:stCondLst>
                              <p:cond delay="8500"/>
                            </p:stCondLst>
                            <p:childTnLst>
                              <p:par>
                                <p:cTn id="41" presetID="42" presetClass="exit" presetSubtype="0" fill="hold" grpId="0" nodeType="afterEffect">
                                  <p:stCondLst>
                                    <p:cond delay="500"/>
                                  </p:stCondLst>
                                  <p:childTnLst>
                                    <p:animEffect transition="out" filter="fade">
                                      <p:cBhvr>
                                        <p:cTn id="42" dur="1000"/>
                                        <p:tgtEl>
                                          <p:spTgt spid="7"/>
                                        </p:tgtEl>
                                      </p:cBhvr>
                                    </p:animEffect>
                                    <p:anim calcmode="lin" valueType="num">
                                      <p:cBhvr>
                                        <p:cTn id="43" dur="1000"/>
                                        <p:tgtEl>
                                          <p:spTgt spid="7"/>
                                        </p:tgtEl>
                                        <p:attrNameLst>
                                          <p:attrName>ppt_x</p:attrName>
                                        </p:attrNameLst>
                                      </p:cBhvr>
                                      <p:tavLst>
                                        <p:tav tm="0">
                                          <p:val>
                                            <p:strVal val="ppt_x"/>
                                          </p:val>
                                        </p:tav>
                                        <p:tav tm="100000">
                                          <p:val>
                                            <p:strVal val="ppt_x"/>
                                          </p:val>
                                        </p:tav>
                                      </p:tavLst>
                                    </p:anim>
                                    <p:anim calcmode="lin" valueType="num">
                                      <p:cBhvr>
                                        <p:cTn id="44" dur="1000"/>
                                        <p:tgtEl>
                                          <p:spTgt spid="7"/>
                                        </p:tgtEl>
                                        <p:attrNameLst>
                                          <p:attrName>ppt_y</p:attrName>
                                        </p:attrNameLst>
                                      </p:cBhvr>
                                      <p:tavLst>
                                        <p:tav tm="0">
                                          <p:val>
                                            <p:strVal val="ppt_y"/>
                                          </p:val>
                                        </p:tav>
                                        <p:tav tm="100000">
                                          <p:val>
                                            <p:strVal val="ppt_y+.1"/>
                                          </p:val>
                                        </p:tav>
                                      </p:tavLst>
                                    </p:anim>
                                    <p:set>
                                      <p:cBhvr>
                                        <p:cTn id="45" dur="1" fill="hold">
                                          <p:stCondLst>
                                            <p:cond delay="999"/>
                                          </p:stCondLst>
                                        </p:cTn>
                                        <p:tgtEl>
                                          <p:spTgt spid="7"/>
                                        </p:tgtEl>
                                        <p:attrNameLst>
                                          <p:attrName>style.visibility</p:attrName>
                                        </p:attrNameLst>
                                      </p:cBhvr>
                                      <p:to>
                                        <p:strVal val="hidden"/>
                                      </p:to>
                                    </p:set>
                                  </p:childTnLst>
                                </p:cTn>
                              </p:par>
                            </p:childTnLst>
                          </p:cTn>
                        </p:par>
                        <p:par>
                          <p:cTn id="46" fill="hold">
                            <p:stCondLst>
                              <p:cond delay="10000"/>
                            </p:stCondLst>
                            <p:childTnLst>
                              <p:par>
                                <p:cTn id="47" presetID="42" presetClass="exit" presetSubtype="0" fill="hold" grpId="0" nodeType="afterEffect">
                                  <p:stCondLst>
                                    <p:cond delay="500"/>
                                  </p:stCondLst>
                                  <p:childTnLst>
                                    <p:animEffect transition="out" filter="fade">
                                      <p:cBhvr>
                                        <p:cTn id="48" dur="1000"/>
                                        <p:tgtEl>
                                          <p:spTgt spid="9"/>
                                        </p:tgtEl>
                                      </p:cBhvr>
                                    </p:animEffect>
                                    <p:anim calcmode="lin" valueType="num">
                                      <p:cBhvr>
                                        <p:cTn id="49" dur="1000"/>
                                        <p:tgtEl>
                                          <p:spTgt spid="9"/>
                                        </p:tgtEl>
                                        <p:attrNameLst>
                                          <p:attrName>ppt_x</p:attrName>
                                        </p:attrNameLst>
                                      </p:cBhvr>
                                      <p:tavLst>
                                        <p:tav tm="0">
                                          <p:val>
                                            <p:strVal val="ppt_x"/>
                                          </p:val>
                                        </p:tav>
                                        <p:tav tm="100000">
                                          <p:val>
                                            <p:strVal val="ppt_x"/>
                                          </p:val>
                                        </p:tav>
                                      </p:tavLst>
                                    </p:anim>
                                    <p:anim calcmode="lin" valueType="num">
                                      <p:cBhvr>
                                        <p:cTn id="50" dur="1000"/>
                                        <p:tgtEl>
                                          <p:spTgt spid="9"/>
                                        </p:tgtEl>
                                        <p:attrNameLst>
                                          <p:attrName>ppt_y</p:attrName>
                                        </p:attrNameLst>
                                      </p:cBhvr>
                                      <p:tavLst>
                                        <p:tav tm="0">
                                          <p:val>
                                            <p:strVal val="ppt_y"/>
                                          </p:val>
                                        </p:tav>
                                        <p:tav tm="100000">
                                          <p:val>
                                            <p:strVal val="ppt_y+.1"/>
                                          </p:val>
                                        </p:tav>
                                      </p:tavLst>
                                    </p:anim>
                                    <p:set>
                                      <p:cBhvr>
                                        <p:cTn id="51" dur="1" fill="hold">
                                          <p:stCondLst>
                                            <p:cond delay="999"/>
                                          </p:stCondLst>
                                        </p:cTn>
                                        <p:tgtEl>
                                          <p:spTgt spid="9"/>
                                        </p:tgtEl>
                                        <p:attrNameLst>
                                          <p:attrName>style.visibility</p:attrName>
                                        </p:attrNameLst>
                                      </p:cBhvr>
                                      <p:to>
                                        <p:strVal val="hidden"/>
                                      </p:to>
                                    </p:set>
                                  </p:childTnLst>
                                </p:cTn>
                              </p:par>
                            </p:childTnLst>
                          </p:cTn>
                        </p:par>
                        <p:par>
                          <p:cTn id="52" fill="hold">
                            <p:stCondLst>
                              <p:cond delay="11500"/>
                            </p:stCondLst>
                            <p:childTnLst>
                              <p:par>
                                <p:cTn id="53" presetID="42" presetClass="exit" presetSubtype="0" fill="hold" grpId="0" nodeType="afterEffect">
                                  <p:stCondLst>
                                    <p:cond delay="500"/>
                                  </p:stCondLst>
                                  <p:childTnLst>
                                    <p:animEffect transition="out" filter="fade">
                                      <p:cBhvr>
                                        <p:cTn id="54" dur="1000"/>
                                        <p:tgtEl>
                                          <p:spTgt spid="23"/>
                                        </p:tgtEl>
                                      </p:cBhvr>
                                    </p:animEffect>
                                    <p:anim calcmode="lin" valueType="num">
                                      <p:cBhvr>
                                        <p:cTn id="55" dur="1000"/>
                                        <p:tgtEl>
                                          <p:spTgt spid="23"/>
                                        </p:tgtEl>
                                        <p:attrNameLst>
                                          <p:attrName>ppt_x</p:attrName>
                                        </p:attrNameLst>
                                      </p:cBhvr>
                                      <p:tavLst>
                                        <p:tav tm="0">
                                          <p:val>
                                            <p:strVal val="ppt_x"/>
                                          </p:val>
                                        </p:tav>
                                        <p:tav tm="100000">
                                          <p:val>
                                            <p:strVal val="ppt_x"/>
                                          </p:val>
                                        </p:tav>
                                      </p:tavLst>
                                    </p:anim>
                                    <p:anim calcmode="lin" valueType="num">
                                      <p:cBhvr>
                                        <p:cTn id="56" dur="1000"/>
                                        <p:tgtEl>
                                          <p:spTgt spid="23"/>
                                        </p:tgtEl>
                                        <p:attrNameLst>
                                          <p:attrName>ppt_y</p:attrName>
                                        </p:attrNameLst>
                                      </p:cBhvr>
                                      <p:tavLst>
                                        <p:tav tm="0">
                                          <p:val>
                                            <p:strVal val="ppt_y"/>
                                          </p:val>
                                        </p:tav>
                                        <p:tav tm="100000">
                                          <p:val>
                                            <p:strVal val="ppt_y+.1"/>
                                          </p:val>
                                        </p:tav>
                                      </p:tavLst>
                                    </p:anim>
                                    <p:set>
                                      <p:cBhvr>
                                        <p:cTn id="57" dur="1" fill="hold">
                                          <p:stCondLst>
                                            <p:cond delay="999"/>
                                          </p:stCondLst>
                                        </p:cTn>
                                        <p:tgtEl>
                                          <p:spTgt spid="23"/>
                                        </p:tgtEl>
                                        <p:attrNameLst>
                                          <p:attrName>style.visibility</p:attrName>
                                        </p:attrNameLst>
                                      </p:cBhvr>
                                      <p:to>
                                        <p:strVal val="hidden"/>
                                      </p:to>
                                    </p:set>
                                  </p:childTnLst>
                                </p:cTn>
                              </p:par>
                            </p:childTnLst>
                          </p:cTn>
                        </p:par>
                        <p:par>
                          <p:cTn id="58" fill="hold">
                            <p:stCondLst>
                              <p:cond delay="13000"/>
                            </p:stCondLst>
                            <p:childTnLst>
                              <p:par>
                                <p:cTn id="59" presetID="42" presetClass="exit" presetSubtype="0" fill="hold" grpId="0" nodeType="afterEffect">
                                  <p:stCondLst>
                                    <p:cond delay="500"/>
                                  </p:stCondLst>
                                  <p:childTnLst>
                                    <p:animEffect transition="out" filter="fade">
                                      <p:cBhvr>
                                        <p:cTn id="60" dur="1000"/>
                                        <p:tgtEl>
                                          <p:spTgt spid="14"/>
                                        </p:tgtEl>
                                      </p:cBhvr>
                                    </p:animEffect>
                                    <p:anim calcmode="lin" valueType="num">
                                      <p:cBhvr>
                                        <p:cTn id="61" dur="1000"/>
                                        <p:tgtEl>
                                          <p:spTgt spid="14"/>
                                        </p:tgtEl>
                                        <p:attrNameLst>
                                          <p:attrName>ppt_x</p:attrName>
                                        </p:attrNameLst>
                                      </p:cBhvr>
                                      <p:tavLst>
                                        <p:tav tm="0">
                                          <p:val>
                                            <p:strVal val="ppt_x"/>
                                          </p:val>
                                        </p:tav>
                                        <p:tav tm="100000">
                                          <p:val>
                                            <p:strVal val="ppt_x"/>
                                          </p:val>
                                        </p:tav>
                                      </p:tavLst>
                                    </p:anim>
                                    <p:anim calcmode="lin" valueType="num">
                                      <p:cBhvr>
                                        <p:cTn id="62" dur="1000"/>
                                        <p:tgtEl>
                                          <p:spTgt spid="14"/>
                                        </p:tgtEl>
                                        <p:attrNameLst>
                                          <p:attrName>ppt_y</p:attrName>
                                        </p:attrNameLst>
                                      </p:cBhvr>
                                      <p:tavLst>
                                        <p:tav tm="0">
                                          <p:val>
                                            <p:strVal val="ppt_y"/>
                                          </p:val>
                                        </p:tav>
                                        <p:tav tm="100000">
                                          <p:val>
                                            <p:strVal val="ppt_y+.1"/>
                                          </p:val>
                                        </p:tav>
                                      </p:tavLst>
                                    </p:anim>
                                    <p:set>
                                      <p:cBhvr>
                                        <p:cTn id="63" dur="1" fill="hold">
                                          <p:stCondLst>
                                            <p:cond delay="999"/>
                                          </p:stCondLst>
                                        </p:cTn>
                                        <p:tgtEl>
                                          <p:spTgt spid="14"/>
                                        </p:tgtEl>
                                        <p:attrNameLst>
                                          <p:attrName>style.visibility</p:attrName>
                                        </p:attrNameLst>
                                      </p:cBhvr>
                                      <p:to>
                                        <p:strVal val="hidden"/>
                                      </p:to>
                                    </p:set>
                                  </p:childTnLst>
                                </p:cTn>
                              </p:par>
                            </p:childTnLst>
                          </p:cTn>
                        </p:par>
                        <p:par>
                          <p:cTn id="64" fill="hold">
                            <p:stCondLst>
                              <p:cond delay="14500"/>
                            </p:stCondLst>
                            <p:childTnLst>
                              <p:par>
                                <p:cTn id="65" presetID="42" presetClass="exit" presetSubtype="0" fill="hold" grpId="0" nodeType="afterEffect">
                                  <p:stCondLst>
                                    <p:cond delay="500"/>
                                  </p:stCondLst>
                                  <p:childTnLst>
                                    <p:animEffect transition="out" filter="fade">
                                      <p:cBhvr>
                                        <p:cTn id="66" dur="1000"/>
                                        <p:tgtEl>
                                          <p:spTgt spid="19"/>
                                        </p:tgtEl>
                                      </p:cBhvr>
                                    </p:animEffect>
                                    <p:anim calcmode="lin" valueType="num">
                                      <p:cBhvr>
                                        <p:cTn id="67" dur="1000"/>
                                        <p:tgtEl>
                                          <p:spTgt spid="19"/>
                                        </p:tgtEl>
                                        <p:attrNameLst>
                                          <p:attrName>ppt_x</p:attrName>
                                        </p:attrNameLst>
                                      </p:cBhvr>
                                      <p:tavLst>
                                        <p:tav tm="0">
                                          <p:val>
                                            <p:strVal val="ppt_x"/>
                                          </p:val>
                                        </p:tav>
                                        <p:tav tm="100000">
                                          <p:val>
                                            <p:strVal val="ppt_x"/>
                                          </p:val>
                                        </p:tav>
                                      </p:tavLst>
                                    </p:anim>
                                    <p:anim calcmode="lin" valueType="num">
                                      <p:cBhvr>
                                        <p:cTn id="68" dur="1000"/>
                                        <p:tgtEl>
                                          <p:spTgt spid="19"/>
                                        </p:tgtEl>
                                        <p:attrNameLst>
                                          <p:attrName>ppt_y</p:attrName>
                                        </p:attrNameLst>
                                      </p:cBhvr>
                                      <p:tavLst>
                                        <p:tav tm="0">
                                          <p:val>
                                            <p:strVal val="ppt_y"/>
                                          </p:val>
                                        </p:tav>
                                        <p:tav tm="100000">
                                          <p:val>
                                            <p:strVal val="ppt_y+.1"/>
                                          </p:val>
                                        </p:tav>
                                      </p:tavLst>
                                    </p:anim>
                                    <p:set>
                                      <p:cBhvr>
                                        <p:cTn id="69" dur="1" fill="hold">
                                          <p:stCondLst>
                                            <p:cond delay="999"/>
                                          </p:stCondLst>
                                        </p:cTn>
                                        <p:tgtEl>
                                          <p:spTgt spid="19"/>
                                        </p:tgtEl>
                                        <p:attrNameLst>
                                          <p:attrName>style.visibility</p:attrName>
                                        </p:attrNameLst>
                                      </p:cBhvr>
                                      <p:to>
                                        <p:strVal val="hidden"/>
                                      </p:to>
                                    </p:set>
                                  </p:childTnLst>
                                </p:cTn>
                              </p:par>
                            </p:childTnLst>
                          </p:cTn>
                        </p:par>
                        <p:par>
                          <p:cTn id="70" fill="hold">
                            <p:stCondLst>
                              <p:cond delay="16000"/>
                            </p:stCondLst>
                            <p:childTnLst>
                              <p:par>
                                <p:cTn id="71" presetID="42" presetClass="exit" presetSubtype="0" fill="hold" grpId="0" nodeType="afterEffect">
                                  <p:stCondLst>
                                    <p:cond delay="500"/>
                                  </p:stCondLst>
                                  <p:childTnLst>
                                    <p:animEffect transition="out" filter="fade">
                                      <p:cBhvr>
                                        <p:cTn id="72" dur="1000"/>
                                        <p:tgtEl>
                                          <p:spTgt spid="15"/>
                                        </p:tgtEl>
                                      </p:cBhvr>
                                    </p:animEffect>
                                    <p:anim calcmode="lin" valueType="num">
                                      <p:cBhvr>
                                        <p:cTn id="73" dur="1000"/>
                                        <p:tgtEl>
                                          <p:spTgt spid="15"/>
                                        </p:tgtEl>
                                        <p:attrNameLst>
                                          <p:attrName>ppt_x</p:attrName>
                                        </p:attrNameLst>
                                      </p:cBhvr>
                                      <p:tavLst>
                                        <p:tav tm="0">
                                          <p:val>
                                            <p:strVal val="ppt_x"/>
                                          </p:val>
                                        </p:tav>
                                        <p:tav tm="100000">
                                          <p:val>
                                            <p:strVal val="ppt_x"/>
                                          </p:val>
                                        </p:tav>
                                      </p:tavLst>
                                    </p:anim>
                                    <p:anim calcmode="lin" valueType="num">
                                      <p:cBhvr>
                                        <p:cTn id="74" dur="1000"/>
                                        <p:tgtEl>
                                          <p:spTgt spid="15"/>
                                        </p:tgtEl>
                                        <p:attrNameLst>
                                          <p:attrName>ppt_y</p:attrName>
                                        </p:attrNameLst>
                                      </p:cBhvr>
                                      <p:tavLst>
                                        <p:tav tm="0">
                                          <p:val>
                                            <p:strVal val="ppt_y"/>
                                          </p:val>
                                        </p:tav>
                                        <p:tav tm="100000">
                                          <p:val>
                                            <p:strVal val="ppt_y+.1"/>
                                          </p:val>
                                        </p:tav>
                                      </p:tavLst>
                                    </p:anim>
                                    <p:set>
                                      <p:cBhvr>
                                        <p:cTn id="75" dur="1" fill="hold">
                                          <p:stCondLst>
                                            <p:cond delay="999"/>
                                          </p:stCondLst>
                                        </p:cTn>
                                        <p:tgtEl>
                                          <p:spTgt spid="15"/>
                                        </p:tgtEl>
                                        <p:attrNameLst>
                                          <p:attrName>style.visibility</p:attrName>
                                        </p:attrNameLst>
                                      </p:cBhvr>
                                      <p:to>
                                        <p:strVal val="hidden"/>
                                      </p:to>
                                    </p:set>
                                  </p:childTnLst>
                                </p:cTn>
                              </p:par>
                            </p:childTnLst>
                          </p:cTn>
                        </p:par>
                        <p:par>
                          <p:cTn id="76" fill="hold">
                            <p:stCondLst>
                              <p:cond delay="17500"/>
                            </p:stCondLst>
                            <p:childTnLst>
                              <p:par>
                                <p:cTn id="77" presetID="42" presetClass="exit" presetSubtype="0" fill="hold" grpId="0" nodeType="afterEffect">
                                  <p:stCondLst>
                                    <p:cond delay="500"/>
                                  </p:stCondLst>
                                  <p:childTnLst>
                                    <p:animEffect transition="out" filter="fade">
                                      <p:cBhvr>
                                        <p:cTn id="78" dur="1000"/>
                                        <p:tgtEl>
                                          <p:spTgt spid="8"/>
                                        </p:tgtEl>
                                      </p:cBhvr>
                                    </p:animEffect>
                                    <p:anim calcmode="lin" valueType="num">
                                      <p:cBhvr>
                                        <p:cTn id="79" dur="1000"/>
                                        <p:tgtEl>
                                          <p:spTgt spid="8"/>
                                        </p:tgtEl>
                                        <p:attrNameLst>
                                          <p:attrName>ppt_x</p:attrName>
                                        </p:attrNameLst>
                                      </p:cBhvr>
                                      <p:tavLst>
                                        <p:tav tm="0">
                                          <p:val>
                                            <p:strVal val="ppt_x"/>
                                          </p:val>
                                        </p:tav>
                                        <p:tav tm="100000">
                                          <p:val>
                                            <p:strVal val="ppt_x"/>
                                          </p:val>
                                        </p:tav>
                                      </p:tavLst>
                                    </p:anim>
                                    <p:anim calcmode="lin" valueType="num">
                                      <p:cBhvr>
                                        <p:cTn id="80" dur="1000"/>
                                        <p:tgtEl>
                                          <p:spTgt spid="8"/>
                                        </p:tgtEl>
                                        <p:attrNameLst>
                                          <p:attrName>ppt_y</p:attrName>
                                        </p:attrNameLst>
                                      </p:cBhvr>
                                      <p:tavLst>
                                        <p:tav tm="0">
                                          <p:val>
                                            <p:strVal val="ppt_y"/>
                                          </p:val>
                                        </p:tav>
                                        <p:tav tm="100000">
                                          <p:val>
                                            <p:strVal val="ppt_y+.1"/>
                                          </p:val>
                                        </p:tav>
                                      </p:tavLst>
                                    </p:anim>
                                    <p:set>
                                      <p:cBhvr>
                                        <p:cTn id="81" dur="1" fill="hold">
                                          <p:stCondLst>
                                            <p:cond delay="999"/>
                                          </p:stCondLst>
                                        </p:cTn>
                                        <p:tgtEl>
                                          <p:spTgt spid="8"/>
                                        </p:tgtEl>
                                        <p:attrNameLst>
                                          <p:attrName>style.visibility</p:attrName>
                                        </p:attrNameLst>
                                      </p:cBhvr>
                                      <p:to>
                                        <p:strVal val="hidden"/>
                                      </p:to>
                                    </p:set>
                                  </p:childTnLst>
                                </p:cTn>
                              </p:par>
                            </p:childTnLst>
                          </p:cTn>
                        </p:par>
                        <p:par>
                          <p:cTn id="82" fill="hold">
                            <p:stCondLst>
                              <p:cond delay="19000"/>
                            </p:stCondLst>
                            <p:childTnLst>
                              <p:par>
                                <p:cTn id="83" presetID="42" presetClass="exit" presetSubtype="0" fill="hold" grpId="0" nodeType="afterEffect">
                                  <p:stCondLst>
                                    <p:cond delay="500"/>
                                  </p:stCondLst>
                                  <p:childTnLst>
                                    <p:animEffect transition="out" filter="fade">
                                      <p:cBhvr>
                                        <p:cTn id="84" dur="1000"/>
                                        <p:tgtEl>
                                          <p:spTgt spid="5"/>
                                        </p:tgtEl>
                                      </p:cBhvr>
                                    </p:animEffect>
                                    <p:anim calcmode="lin" valueType="num">
                                      <p:cBhvr>
                                        <p:cTn id="85" dur="1000"/>
                                        <p:tgtEl>
                                          <p:spTgt spid="5"/>
                                        </p:tgtEl>
                                        <p:attrNameLst>
                                          <p:attrName>ppt_x</p:attrName>
                                        </p:attrNameLst>
                                      </p:cBhvr>
                                      <p:tavLst>
                                        <p:tav tm="0">
                                          <p:val>
                                            <p:strVal val="ppt_x"/>
                                          </p:val>
                                        </p:tav>
                                        <p:tav tm="100000">
                                          <p:val>
                                            <p:strVal val="ppt_x"/>
                                          </p:val>
                                        </p:tav>
                                      </p:tavLst>
                                    </p:anim>
                                    <p:anim calcmode="lin" valueType="num">
                                      <p:cBhvr>
                                        <p:cTn id="86" dur="1000"/>
                                        <p:tgtEl>
                                          <p:spTgt spid="5"/>
                                        </p:tgtEl>
                                        <p:attrNameLst>
                                          <p:attrName>ppt_y</p:attrName>
                                        </p:attrNameLst>
                                      </p:cBhvr>
                                      <p:tavLst>
                                        <p:tav tm="0">
                                          <p:val>
                                            <p:strVal val="ppt_y"/>
                                          </p:val>
                                        </p:tav>
                                        <p:tav tm="100000">
                                          <p:val>
                                            <p:strVal val="ppt_y+.1"/>
                                          </p:val>
                                        </p:tav>
                                      </p:tavLst>
                                    </p:anim>
                                    <p:set>
                                      <p:cBhvr>
                                        <p:cTn id="87" dur="1" fill="hold">
                                          <p:stCondLst>
                                            <p:cond delay="999"/>
                                          </p:stCondLst>
                                        </p:cTn>
                                        <p:tgtEl>
                                          <p:spTgt spid="5"/>
                                        </p:tgtEl>
                                        <p:attrNameLst>
                                          <p:attrName>style.visibility</p:attrName>
                                        </p:attrNameLst>
                                      </p:cBhvr>
                                      <p:to>
                                        <p:strVal val="hidden"/>
                                      </p:to>
                                    </p:set>
                                  </p:childTnLst>
                                </p:cTn>
                              </p:par>
                            </p:childTnLst>
                          </p:cTn>
                        </p:par>
                        <p:par>
                          <p:cTn id="88" fill="hold">
                            <p:stCondLst>
                              <p:cond delay="20500"/>
                            </p:stCondLst>
                            <p:childTnLst>
                              <p:par>
                                <p:cTn id="89" presetID="42" presetClass="exit" presetSubtype="0" fill="hold" grpId="0" nodeType="afterEffect">
                                  <p:stCondLst>
                                    <p:cond delay="500"/>
                                  </p:stCondLst>
                                  <p:childTnLst>
                                    <p:animEffect transition="out" filter="fade">
                                      <p:cBhvr>
                                        <p:cTn id="90" dur="1000"/>
                                        <p:tgtEl>
                                          <p:spTgt spid="10"/>
                                        </p:tgtEl>
                                      </p:cBhvr>
                                    </p:animEffect>
                                    <p:anim calcmode="lin" valueType="num">
                                      <p:cBhvr>
                                        <p:cTn id="91" dur="1000"/>
                                        <p:tgtEl>
                                          <p:spTgt spid="10"/>
                                        </p:tgtEl>
                                        <p:attrNameLst>
                                          <p:attrName>ppt_x</p:attrName>
                                        </p:attrNameLst>
                                      </p:cBhvr>
                                      <p:tavLst>
                                        <p:tav tm="0">
                                          <p:val>
                                            <p:strVal val="ppt_x"/>
                                          </p:val>
                                        </p:tav>
                                        <p:tav tm="100000">
                                          <p:val>
                                            <p:strVal val="ppt_x"/>
                                          </p:val>
                                        </p:tav>
                                      </p:tavLst>
                                    </p:anim>
                                    <p:anim calcmode="lin" valueType="num">
                                      <p:cBhvr>
                                        <p:cTn id="92" dur="1000"/>
                                        <p:tgtEl>
                                          <p:spTgt spid="10"/>
                                        </p:tgtEl>
                                        <p:attrNameLst>
                                          <p:attrName>ppt_y</p:attrName>
                                        </p:attrNameLst>
                                      </p:cBhvr>
                                      <p:tavLst>
                                        <p:tav tm="0">
                                          <p:val>
                                            <p:strVal val="ppt_y"/>
                                          </p:val>
                                        </p:tav>
                                        <p:tav tm="100000">
                                          <p:val>
                                            <p:strVal val="ppt_y+.1"/>
                                          </p:val>
                                        </p:tav>
                                      </p:tavLst>
                                    </p:anim>
                                    <p:set>
                                      <p:cBhvr>
                                        <p:cTn id="93" dur="1" fill="hold">
                                          <p:stCondLst>
                                            <p:cond delay="999"/>
                                          </p:stCondLst>
                                        </p:cTn>
                                        <p:tgtEl>
                                          <p:spTgt spid="10"/>
                                        </p:tgtEl>
                                        <p:attrNameLst>
                                          <p:attrName>style.visibility</p:attrName>
                                        </p:attrNameLst>
                                      </p:cBhvr>
                                      <p:to>
                                        <p:strVal val="hidden"/>
                                      </p:to>
                                    </p:set>
                                  </p:childTnLst>
                                </p:cTn>
                              </p:par>
                            </p:childTnLst>
                          </p:cTn>
                        </p:par>
                        <p:par>
                          <p:cTn id="94" fill="hold">
                            <p:stCondLst>
                              <p:cond delay="22000"/>
                            </p:stCondLst>
                            <p:childTnLst>
                              <p:par>
                                <p:cTn id="95" presetID="42" presetClass="exit" presetSubtype="0" fill="hold" grpId="0" nodeType="afterEffect">
                                  <p:stCondLst>
                                    <p:cond delay="500"/>
                                  </p:stCondLst>
                                  <p:childTnLst>
                                    <p:animEffect transition="out" filter="fade">
                                      <p:cBhvr>
                                        <p:cTn id="96" dur="1000"/>
                                        <p:tgtEl>
                                          <p:spTgt spid="12"/>
                                        </p:tgtEl>
                                      </p:cBhvr>
                                    </p:animEffect>
                                    <p:anim calcmode="lin" valueType="num">
                                      <p:cBhvr>
                                        <p:cTn id="97" dur="1000"/>
                                        <p:tgtEl>
                                          <p:spTgt spid="12"/>
                                        </p:tgtEl>
                                        <p:attrNameLst>
                                          <p:attrName>ppt_x</p:attrName>
                                        </p:attrNameLst>
                                      </p:cBhvr>
                                      <p:tavLst>
                                        <p:tav tm="0">
                                          <p:val>
                                            <p:strVal val="ppt_x"/>
                                          </p:val>
                                        </p:tav>
                                        <p:tav tm="100000">
                                          <p:val>
                                            <p:strVal val="ppt_x"/>
                                          </p:val>
                                        </p:tav>
                                      </p:tavLst>
                                    </p:anim>
                                    <p:anim calcmode="lin" valueType="num">
                                      <p:cBhvr>
                                        <p:cTn id="98" dur="1000"/>
                                        <p:tgtEl>
                                          <p:spTgt spid="12"/>
                                        </p:tgtEl>
                                        <p:attrNameLst>
                                          <p:attrName>ppt_y</p:attrName>
                                        </p:attrNameLst>
                                      </p:cBhvr>
                                      <p:tavLst>
                                        <p:tav tm="0">
                                          <p:val>
                                            <p:strVal val="ppt_y"/>
                                          </p:val>
                                        </p:tav>
                                        <p:tav tm="100000">
                                          <p:val>
                                            <p:strVal val="ppt_y+.1"/>
                                          </p:val>
                                        </p:tav>
                                      </p:tavLst>
                                    </p:anim>
                                    <p:set>
                                      <p:cBhvr>
                                        <p:cTn id="99" dur="1" fill="hold">
                                          <p:stCondLst>
                                            <p:cond delay="999"/>
                                          </p:stCondLst>
                                        </p:cTn>
                                        <p:tgtEl>
                                          <p:spTgt spid="12"/>
                                        </p:tgtEl>
                                        <p:attrNameLst>
                                          <p:attrName>style.visibility</p:attrName>
                                        </p:attrNameLst>
                                      </p:cBhvr>
                                      <p:to>
                                        <p:strVal val="hidden"/>
                                      </p:to>
                                    </p:set>
                                  </p:childTnLst>
                                </p:cTn>
                              </p:par>
                            </p:childTnLst>
                          </p:cTn>
                        </p:par>
                        <p:par>
                          <p:cTn id="100" fill="hold">
                            <p:stCondLst>
                              <p:cond delay="23500"/>
                            </p:stCondLst>
                            <p:childTnLst>
                              <p:par>
                                <p:cTn id="101" presetID="42" presetClass="exit" presetSubtype="0" fill="hold" grpId="0" nodeType="afterEffect">
                                  <p:stCondLst>
                                    <p:cond delay="500"/>
                                  </p:stCondLst>
                                  <p:childTnLst>
                                    <p:animEffect transition="out" filter="fade">
                                      <p:cBhvr>
                                        <p:cTn id="102" dur="1000"/>
                                        <p:tgtEl>
                                          <p:spTgt spid="18"/>
                                        </p:tgtEl>
                                      </p:cBhvr>
                                    </p:animEffect>
                                    <p:anim calcmode="lin" valueType="num">
                                      <p:cBhvr>
                                        <p:cTn id="103" dur="1000"/>
                                        <p:tgtEl>
                                          <p:spTgt spid="18"/>
                                        </p:tgtEl>
                                        <p:attrNameLst>
                                          <p:attrName>ppt_x</p:attrName>
                                        </p:attrNameLst>
                                      </p:cBhvr>
                                      <p:tavLst>
                                        <p:tav tm="0">
                                          <p:val>
                                            <p:strVal val="ppt_x"/>
                                          </p:val>
                                        </p:tav>
                                        <p:tav tm="100000">
                                          <p:val>
                                            <p:strVal val="ppt_x"/>
                                          </p:val>
                                        </p:tav>
                                      </p:tavLst>
                                    </p:anim>
                                    <p:anim calcmode="lin" valueType="num">
                                      <p:cBhvr>
                                        <p:cTn id="104" dur="1000"/>
                                        <p:tgtEl>
                                          <p:spTgt spid="18"/>
                                        </p:tgtEl>
                                        <p:attrNameLst>
                                          <p:attrName>ppt_y</p:attrName>
                                        </p:attrNameLst>
                                      </p:cBhvr>
                                      <p:tavLst>
                                        <p:tav tm="0">
                                          <p:val>
                                            <p:strVal val="ppt_y"/>
                                          </p:val>
                                        </p:tav>
                                        <p:tav tm="100000">
                                          <p:val>
                                            <p:strVal val="ppt_y+.1"/>
                                          </p:val>
                                        </p:tav>
                                      </p:tavLst>
                                    </p:anim>
                                    <p:set>
                                      <p:cBhvr>
                                        <p:cTn id="105" dur="1" fill="hold">
                                          <p:stCondLst>
                                            <p:cond delay="999"/>
                                          </p:stCondLst>
                                        </p:cTn>
                                        <p:tgtEl>
                                          <p:spTgt spid="18"/>
                                        </p:tgtEl>
                                        <p:attrNameLst>
                                          <p:attrName>style.visibility</p:attrName>
                                        </p:attrNameLst>
                                      </p:cBhvr>
                                      <p:to>
                                        <p:strVal val="hidden"/>
                                      </p:to>
                                    </p:set>
                                  </p:childTnLst>
                                </p:cTn>
                              </p:par>
                            </p:childTnLst>
                          </p:cTn>
                        </p:par>
                        <p:par>
                          <p:cTn id="106" fill="hold">
                            <p:stCondLst>
                              <p:cond delay="25000"/>
                            </p:stCondLst>
                            <p:childTnLst>
                              <p:par>
                                <p:cTn id="107" presetID="42" presetClass="exit" presetSubtype="0" fill="hold" grpId="0" nodeType="afterEffect">
                                  <p:stCondLst>
                                    <p:cond delay="500"/>
                                  </p:stCondLst>
                                  <p:childTnLst>
                                    <p:animEffect transition="out" filter="fade">
                                      <p:cBhvr>
                                        <p:cTn id="108" dur="1000"/>
                                        <p:tgtEl>
                                          <p:spTgt spid="20"/>
                                        </p:tgtEl>
                                      </p:cBhvr>
                                    </p:animEffect>
                                    <p:anim calcmode="lin" valueType="num">
                                      <p:cBhvr>
                                        <p:cTn id="109" dur="1000"/>
                                        <p:tgtEl>
                                          <p:spTgt spid="20"/>
                                        </p:tgtEl>
                                        <p:attrNameLst>
                                          <p:attrName>ppt_x</p:attrName>
                                        </p:attrNameLst>
                                      </p:cBhvr>
                                      <p:tavLst>
                                        <p:tav tm="0">
                                          <p:val>
                                            <p:strVal val="ppt_x"/>
                                          </p:val>
                                        </p:tav>
                                        <p:tav tm="100000">
                                          <p:val>
                                            <p:strVal val="ppt_x"/>
                                          </p:val>
                                        </p:tav>
                                      </p:tavLst>
                                    </p:anim>
                                    <p:anim calcmode="lin" valueType="num">
                                      <p:cBhvr>
                                        <p:cTn id="110" dur="1000"/>
                                        <p:tgtEl>
                                          <p:spTgt spid="20"/>
                                        </p:tgtEl>
                                        <p:attrNameLst>
                                          <p:attrName>ppt_y</p:attrName>
                                        </p:attrNameLst>
                                      </p:cBhvr>
                                      <p:tavLst>
                                        <p:tav tm="0">
                                          <p:val>
                                            <p:strVal val="ppt_y"/>
                                          </p:val>
                                        </p:tav>
                                        <p:tav tm="100000">
                                          <p:val>
                                            <p:strVal val="ppt_y+.1"/>
                                          </p:val>
                                        </p:tav>
                                      </p:tavLst>
                                    </p:anim>
                                    <p:set>
                                      <p:cBhvr>
                                        <p:cTn id="111" dur="1" fill="hold">
                                          <p:stCondLst>
                                            <p:cond delay="999"/>
                                          </p:stCondLst>
                                        </p:cTn>
                                        <p:tgtEl>
                                          <p:spTgt spid="20"/>
                                        </p:tgtEl>
                                        <p:attrNameLst>
                                          <p:attrName>style.visibility</p:attrName>
                                        </p:attrNameLst>
                                      </p:cBhvr>
                                      <p:to>
                                        <p:strVal val="hidden"/>
                                      </p:to>
                                    </p:set>
                                  </p:childTnLst>
                                </p:cTn>
                              </p:par>
                            </p:childTnLst>
                          </p:cTn>
                        </p:par>
                        <p:par>
                          <p:cTn id="112" fill="hold">
                            <p:stCondLst>
                              <p:cond delay="26500"/>
                            </p:stCondLst>
                            <p:childTnLst>
                              <p:par>
                                <p:cTn id="113" presetID="42" presetClass="exit" presetSubtype="0" fill="hold" grpId="0" nodeType="afterEffect">
                                  <p:stCondLst>
                                    <p:cond delay="500"/>
                                  </p:stCondLst>
                                  <p:childTnLst>
                                    <p:animEffect transition="out" filter="fade">
                                      <p:cBhvr>
                                        <p:cTn id="114" dur="1000"/>
                                        <p:tgtEl>
                                          <p:spTgt spid="22"/>
                                        </p:tgtEl>
                                      </p:cBhvr>
                                    </p:animEffect>
                                    <p:anim calcmode="lin" valueType="num">
                                      <p:cBhvr>
                                        <p:cTn id="115" dur="1000"/>
                                        <p:tgtEl>
                                          <p:spTgt spid="22"/>
                                        </p:tgtEl>
                                        <p:attrNameLst>
                                          <p:attrName>ppt_x</p:attrName>
                                        </p:attrNameLst>
                                      </p:cBhvr>
                                      <p:tavLst>
                                        <p:tav tm="0">
                                          <p:val>
                                            <p:strVal val="ppt_x"/>
                                          </p:val>
                                        </p:tav>
                                        <p:tav tm="100000">
                                          <p:val>
                                            <p:strVal val="ppt_x"/>
                                          </p:val>
                                        </p:tav>
                                      </p:tavLst>
                                    </p:anim>
                                    <p:anim calcmode="lin" valueType="num">
                                      <p:cBhvr>
                                        <p:cTn id="116" dur="1000"/>
                                        <p:tgtEl>
                                          <p:spTgt spid="22"/>
                                        </p:tgtEl>
                                        <p:attrNameLst>
                                          <p:attrName>ppt_y</p:attrName>
                                        </p:attrNameLst>
                                      </p:cBhvr>
                                      <p:tavLst>
                                        <p:tav tm="0">
                                          <p:val>
                                            <p:strVal val="ppt_y"/>
                                          </p:val>
                                        </p:tav>
                                        <p:tav tm="100000">
                                          <p:val>
                                            <p:strVal val="ppt_y+.1"/>
                                          </p:val>
                                        </p:tav>
                                      </p:tavLst>
                                    </p:anim>
                                    <p:set>
                                      <p:cBhvr>
                                        <p:cTn id="117"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273F-42B5-AD14-38FA-2CD0EBE57FE4}"/>
              </a:ext>
            </a:extLst>
          </p:cNvPr>
          <p:cNvSpPr>
            <a:spLocks noGrp="1"/>
          </p:cNvSpPr>
          <p:nvPr>
            <p:ph type="title"/>
          </p:nvPr>
        </p:nvSpPr>
        <p:spPr>
          <a:xfrm>
            <a:off x="1154954" y="600501"/>
            <a:ext cx="9121810" cy="1719618"/>
          </a:xfrm>
        </p:spPr>
        <p:txBody>
          <a:bodyPr/>
          <a:lstStyle/>
          <a:p>
            <a:pPr algn="ctr"/>
            <a:r>
              <a:rPr lang="en-US" dirty="0"/>
              <a:t>Here are some “tricks of the trade” to make your poster effective: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8FBCF78D-C8C9-24E6-8593-254B9EADB3ED}"/>
              </a:ext>
            </a:extLst>
          </p:cNvPr>
          <p:cNvSpPr txBox="1"/>
          <p:nvPr/>
        </p:nvSpPr>
        <p:spPr>
          <a:xfrm>
            <a:off x="243385" y="3429000"/>
            <a:ext cx="6414447" cy="1439818"/>
          </a:xfrm>
          <a:prstGeom prst="rect">
            <a:avLst/>
          </a:prstGeom>
          <a:noFill/>
        </p:spPr>
        <p:txBody>
          <a:bodyPr wrap="square">
            <a:spAutoFit/>
          </a:bodyPr>
          <a:lstStyle/>
          <a:p>
            <a:pPr marL="457200" marR="0" lvl="0" indent="-457200">
              <a:lnSpc>
                <a:spcPct val="107000"/>
              </a:lnSpc>
              <a:spcBef>
                <a:spcPts val="0"/>
              </a:spcBef>
              <a:spcAft>
                <a:spcPts val="0"/>
              </a:spcAft>
              <a:buFont typeface="Wingdings" panose="05000000000000000000" pitchFamily="2" charset="2"/>
              <a:buChar char="v"/>
            </a:pPr>
            <a:r>
              <a:rPr lang="en-US" sz="2800" kern="100" dirty="0">
                <a:effectLst/>
                <a:ea typeface="Calibri" panose="020F0502020204030204" pitchFamily="34" charset="0"/>
                <a:cs typeface="Times New Roman" panose="02020603050405020304" pitchFamily="18" charset="0"/>
              </a:rPr>
              <a:t>Always make one or more rough drafts of the poster on scratch paper.</a:t>
            </a:r>
          </a:p>
        </p:txBody>
      </p:sp>
      <p:pic>
        <p:nvPicPr>
          <p:cNvPr id="5" name="Picture 4" descr="Free Drawing Pad Note Pad photo and picture">
            <a:extLst>
              <a:ext uri="{FF2B5EF4-FFF2-40B4-BE49-F238E27FC236}">
                <a16:creationId xmlns:a16="http://schemas.microsoft.com/office/drawing/2014/main" id="{80F63B69-6219-8621-BAE4-FE781D2E28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2014" y="2889059"/>
            <a:ext cx="4664075" cy="32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53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500"/>
                            </p:stCondLst>
                            <p:childTnLst>
                              <p:par>
                                <p:cTn id="9" presetID="42"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C264-DBA3-C494-2085-DBC642E3D0FC}"/>
              </a:ext>
            </a:extLst>
          </p:cNvPr>
          <p:cNvSpPr>
            <a:spLocks noGrp="1"/>
          </p:cNvSpPr>
          <p:nvPr>
            <p:ph type="title"/>
          </p:nvPr>
        </p:nvSpPr>
        <p:spPr>
          <a:xfrm>
            <a:off x="1307353" y="609601"/>
            <a:ext cx="8761413" cy="1308846"/>
          </a:xfrm>
        </p:spPr>
        <p:txBody>
          <a:bodyPr/>
          <a:lstStyle/>
          <a:p>
            <a:pPr algn="ctr"/>
            <a:r>
              <a:rPr lang="en-US" dirty="0"/>
              <a:t>Here are some “tricks of the trade” to make your poster effective:</a:t>
            </a:r>
          </a:p>
        </p:txBody>
      </p:sp>
      <p:pic>
        <p:nvPicPr>
          <p:cNvPr id="7" name="Picture 6" descr="Free Drawing Pad Note Pad photo and picture">
            <a:extLst>
              <a:ext uri="{FF2B5EF4-FFF2-40B4-BE49-F238E27FC236}">
                <a16:creationId xmlns:a16="http://schemas.microsoft.com/office/drawing/2014/main" id="{11C3A4E4-C0BA-0C48-957B-0D68C804AD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2014" y="2889059"/>
            <a:ext cx="4664075" cy="32976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EF6B28C-4262-2348-D148-8BDFF9E20E2D}"/>
              </a:ext>
            </a:extLst>
          </p:cNvPr>
          <p:cNvSpPr txBox="1"/>
          <p:nvPr/>
        </p:nvSpPr>
        <p:spPr>
          <a:xfrm>
            <a:off x="349623" y="3429000"/>
            <a:ext cx="6096000" cy="978794"/>
          </a:xfrm>
          <a:prstGeom prst="rect">
            <a:avLst/>
          </a:prstGeom>
          <a:noFill/>
        </p:spPr>
        <p:txBody>
          <a:bodyPr wrap="square">
            <a:spAutoFit/>
          </a:bodyPr>
          <a:lstStyle/>
          <a:p>
            <a:pPr marL="457200" marR="0" lvl="0" indent="-457200">
              <a:lnSpc>
                <a:spcPct val="107000"/>
              </a:lnSpc>
              <a:spcBef>
                <a:spcPts val="0"/>
              </a:spcBef>
              <a:spcAft>
                <a:spcPts val="0"/>
              </a:spcAft>
              <a:buFont typeface="Wingdings" panose="05000000000000000000" pitchFamily="2" charset="2"/>
              <a:buChar char="v"/>
            </a:pPr>
            <a:r>
              <a:rPr lang="en-US" sz="2800" kern="100" dirty="0">
                <a:effectLst/>
                <a:ea typeface="Calibri" panose="020F0502020204030204" pitchFamily="34" charset="0"/>
                <a:cs typeface="Times New Roman" panose="02020603050405020304" pitchFamily="18" charset="0"/>
              </a:rPr>
              <a:t>Gather and organize all the materials that will be needed.</a:t>
            </a:r>
            <a:endParaRPr lang="en-US" sz="28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164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500"/>
                            </p:stCondLst>
                            <p:childTnLst>
                              <p:par>
                                <p:cTn id="9" presetID="42"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A605-9993-36D1-6F99-2E839445F206}"/>
              </a:ext>
            </a:extLst>
          </p:cNvPr>
          <p:cNvSpPr>
            <a:spLocks noGrp="1"/>
          </p:cNvSpPr>
          <p:nvPr>
            <p:ph type="title"/>
          </p:nvPr>
        </p:nvSpPr>
        <p:spPr>
          <a:xfrm>
            <a:off x="1316318" y="822414"/>
            <a:ext cx="8761413" cy="728480"/>
          </a:xfrm>
        </p:spPr>
        <p:txBody>
          <a:bodyPr/>
          <a:lstStyle/>
          <a:p>
            <a:pPr algn="ctr"/>
            <a:r>
              <a:rPr lang="en-US" dirty="0"/>
              <a:t>Here are some “tricks of the trade” to make your poster effective:</a:t>
            </a:r>
          </a:p>
        </p:txBody>
      </p:sp>
      <p:pic>
        <p:nvPicPr>
          <p:cNvPr id="3" name="Picture 2" descr="Free Drawing Pad Note Pad photo and picture">
            <a:extLst>
              <a:ext uri="{FF2B5EF4-FFF2-40B4-BE49-F238E27FC236}">
                <a16:creationId xmlns:a16="http://schemas.microsoft.com/office/drawing/2014/main" id="{366190DD-4ADD-3081-1B10-6795B7128B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2014" y="2889059"/>
            <a:ext cx="4664075" cy="32976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7927BF-32F1-AB8C-462E-6F036F3EDA38}"/>
              </a:ext>
            </a:extLst>
          </p:cNvPr>
          <p:cNvSpPr txBox="1"/>
          <p:nvPr/>
        </p:nvSpPr>
        <p:spPr>
          <a:xfrm>
            <a:off x="708212" y="3214425"/>
            <a:ext cx="6096000" cy="1439818"/>
          </a:xfrm>
          <a:prstGeom prst="rect">
            <a:avLst/>
          </a:prstGeom>
          <a:noFill/>
        </p:spPr>
        <p:txBody>
          <a:bodyPr wrap="square">
            <a:spAutoFit/>
          </a:bodyPr>
          <a:lstStyle/>
          <a:p>
            <a:pPr marL="457200" marR="0" lvl="0" indent="-457200">
              <a:lnSpc>
                <a:spcPct val="107000"/>
              </a:lnSpc>
              <a:spcBef>
                <a:spcPts val="0"/>
              </a:spcBef>
              <a:spcAft>
                <a:spcPts val="0"/>
              </a:spcAft>
              <a:buFont typeface="Wingdings" panose="05000000000000000000" pitchFamily="2" charset="2"/>
              <a:buChar char="v"/>
            </a:pPr>
            <a:r>
              <a:rPr lang="en-US" sz="2800" kern="100" dirty="0">
                <a:solidFill>
                  <a:schemeClr val="tx1"/>
                </a:solidFill>
                <a:effectLst/>
                <a:ea typeface="Calibri" panose="020F0502020204030204" pitchFamily="34" charset="0"/>
                <a:cs typeface="Times New Roman" panose="02020603050405020304" pitchFamily="18" charset="0"/>
              </a:rPr>
              <a:t>Make sure the poster is large enough to be easily viewed from a distance of 8 to 16 feet.</a:t>
            </a:r>
            <a:endParaRPr lang="en-US" sz="2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403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5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2F55-F734-8E48-AA47-4C931ED922F2}"/>
              </a:ext>
            </a:extLst>
          </p:cNvPr>
          <p:cNvSpPr>
            <a:spLocks noGrp="1"/>
          </p:cNvSpPr>
          <p:nvPr>
            <p:ph type="title"/>
          </p:nvPr>
        </p:nvSpPr>
        <p:spPr>
          <a:xfrm>
            <a:off x="676348" y="2581836"/>
            <a:ext cx="4899700" cy="4625788"/>
          </a:xfrm>
        </p:spPr>
        <p:txBody>
          <a:bodyPr/>
          <a:lstStyle/>
          <a:p>
            <a:pPr algn="ctr"/>
            <a:r>
              <a:rPr lang="en-US" sz="3200" kern="100" dirty="0">
                <a:solidFill>
                  <a:schemeClr val="tx1"/>
                </a:solidFill>
                <a:effectLst/>
                <a:latin typeface="+mn-lt"/>
                <a:ea typeface="Calibri" panose="020F0502020204030204" pitchFamily="34" charset="0"/>
                <a:cs typeface="Times New Roman" panose="02020603050405020304" pitchFamily="18" charset="0"/>
              </a:rPr>
              <a:t>When choosing color combinations, consider what will make the message easily read and complement the appearance of the poster.</a:t>
            </a:r>
            <a:br>
              <a:rPr lang="en-US" sz="3200" kern="100" dirty="0">
                <a:solidFill>
                  <a:schemeClr val="tx1"/>
                </a:solidFill>
                <a:effectLst/>
                <a:latin typeface="+mn-lt"/>
                <a:ea typeface="Calibri" panose="020F0502020204030204" pitchFamily="34" charset="0"/>
                <a:cs typeface="Times New Roman" panose="02020603050405020304" pitchFamily="18" charset="0"/>
              </a:rPr>
            </a:br>
            <a:br>
              <a:rPr lang="en-US" sz="3600" kern="100" dirty="0">
                <a:effectLst/>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7D6FCF92-4C6D-5EF0-187C-516E26DA3EAB}"/>
              </a:ext>
            </a:extLst>
          </p:cNvPr>
          <p:cNvSpPr txBox="1"/>
          <p:nvPr/>
        </p:nvSpPr>
        <p:spPr>
          <a:xfrm>
            <a:off x="4471916" y="914400"/>
            <a:ext cx="3474028" cy="584775"/>
          </a:xfrm>
          <a:prstGeom prst="rect">
            <a:avLst/>
          </a:prstGeom>
          <a:noFill/>
        </p:spPr>
        <p:txBody>
          <a:bodyPr wrap="none" rtlCol="0">
            <a:spAutoFit/>
          </a:bodyPr>
          <a:lstStyle/>
          <a:p>
            <a:r>
              <a:rPr lang="en-US" sz="3200" dirty="0">
                <a:solidFill>
                  <a:schemeClr val="bg1"/>
                </a:solidFill>
                <a:latin typeface="+mj-lt"/>
              </a:rPr>
              <a:t>The Use Of Color</a:t>
            </a:r>
          </a:p>
        </p:txBody>
      </p:sp>
      <p:pic>
        <p:nvPicPr>
          <p:cNvPr id="10242" name="Picture 2" descr="Color Photos, Download The BEST Free Color Stock Photos &amp; HD ...">
            <a:extLst>
              <a:ext uri="{FF2B5EF4-FFF2-40B4-BE49-F238E27FC236}">
                <a16:creationId xmlns:a16="http://schemas.microsoft.com/office/drawing/2014/main" id="{02D881FD-FF48-48B6-5592-807E2C386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481" y="2670567"/>
            <a:ext cx="4899700" cy="327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52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nodeType="afterEffect">
                                  <p:stCondLst>
                                    <p:cond delay="100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E2DD-CB03-F13D-A754-E585FE8D59D7}"/>
              </a:ext>
            </a:extLst>
          </p:cNvPr>
          <p:cNvSpPr>
            <a:spLocks noGrp="1"/>
          </p:cNvSpPr>
          <p:nvPr>
            <p:ph type="title"/>
          </p:nvPr>
        </p:nvSpPr>
        <p:spPr>
          <a:xfrm>
            <a:off x="6276089" y="357658"/>
            <a:ext cx="4351023" cy="1484923"/>
          </a:xfrm>
        </p:spPr>
        <p:txBody>
          <a:bodyPr/>
          <a:lstStyle/>
          <a:p>
            <a:pPr algn="ctr"/>
            <a:r>
              <a:rPr lang="en-US" sz="3600" b="1" dirty="0">
                <a:solidFill>
                  <a:schemeClr val="tx2">
                    <a:lumMod val="75000"/>
                  </a:schemeClr>
                </a:solidFill>
                <a:latin typeface="+mj-lt"/>
              </a:rPr>
              <a:t>The Use Of Color</a:t>
            </a:r>
            <a:br>
              <a:rPr lang="en-US" sz="3600" dirty="0">
                <a:solidFill>
                  <a:schemeClr val="tx1"/>
                </a:solidFill>
                <a:latin typeface="+mj-lt"/>
              </a:rPr>
            </a:br>
            <a:endParaRPr lang="en-US" dirty="0">
              <a:solidFill>
                <a:schemeClr val="tx1"/>
              </a:solidFill>
            </a:endParaRPr>
          </a:p>
        </p:txBody>
      </p:sp>
      <p:sp>
        <p:nvSpPr>
          <p:cNvPr id="3" name="Text Placeholder 2">
            <a:extLst>
              <a:ext uri="{FF2B5EF4-FFF2-40B4-BE49-F238E27FC236}">
                <a16:creationId xmlns:a16="http://schemas.microsoft.com/office/drawing/2014/main" id="{83956885-8EA8-CEC7-554F-9D065E2479A1}"/>
              </a:ext>
            </a:extLst>
          </p:cNvPr>
          <p:cNvSpPr>
            <a:spLocks noGrp="1"/>
          </p:cNvSpPr>
          <p:nvPr>
            <p:ph type="body" idx="1"/>
          </p:nvPr>
        </p:nvSpPr>
        <p:spPr>
          <a:xfrm>
            <a:off x="7266364" y="3254569"/>
            <a:ext cx="3757545" cy="2283824"/>
          </a:xfrm>
        </p:spPr>
        <p:txBody>
          <a:bodyPr>
            <a:normAutofit/>
          </a:bodyPr>
          <a:lstStyle/>
          <a:p>
            <a:pPr algn="ctr"/>
            <a:r>
              <a:rPr lang="en-US" sz="3200" kern="100" cap="none" dirty="0">
                <a:solidFill>
                  <a:schemeClr val="accent2">
                    <a:lumMod val="75000"/>
                  </a:schemeClr>
                </a:solidFill>
                <a:ea typeface="Calibri" panose="020F0502020204030204" pitchFamily="34" charset="0"/>
                <a:cs typeface="Times New Roman" panose="02020603050405020304" pitchFamily="18" charset="0"/>
              </a:rPr>
              <a:t>T</a:t>
            </a:r>
            <a:r>
              <a:rPr lang="en-US" sz="3200" kern="100" cap="none" dirty="0">
                <a:solidFill>
                  <a:schemeClr val="accent2">
                    <a:lumMod val="75000"/>
                  </a:schemeClr>
                </a:solidFill>
                <a:effectLst/>
                <a:ea typeface="Calibri" panose="020F0502020204030204" pitchFamily="34" charset="0"/>
                <a:cs typeface="Times New Roman" panose="02020603050405020304" pitchFamily="18" charset="0"/>
              </a:rPr>
              <a:t>his means use </a:t>
            </a:r>
            <a:r>
              <a:rPr lang="en-US" sz="3200" b="1" kern="100" cap="none" dirty="0">
                <a:solidFill>
                  <a:schemeClr val="accent2">
                    <a:lumMod val="75000"/>
                  </a:schemeClr>
                </a:solidFill>
                <a:effectLst/>
                <a:ea typeface="Calibri" panose="020F0502020204030204" pitchFamily="34" charset="0"/>
                <a:cs typeface="Times New Roman" panose="02020603050405020304" pitchFamily="18" charset="0"/>
              </a:rPr>
              <a:t>dark</a:t>
            </a:r>
            <a:r>
              <a:rPr lang="en-US" sz="3200" kern="100" cap="none" dirty="0">
                <a:solidFill>
                  <a:schemeClr val="accent2">
                    <a:lumMod val="75000"/>
                  </a:schemeClr>
                </a:solidFill>
                <a:effectLst/>
                <a:ea typeface="Calibri" panose="020F0502020204030204" pitchFamily="34" charset="0"/>
                <a:cs typeface="Times New Roman" panose="02020603050405020304" pitchFamily="18" charset="0"/>
              </a:rPr>
              <a:t> letters on a light background….</a:t>
            </a:r>
            <a:endParaRPr lang="en-US" sz="3200" cap="none" dirty="0">
              <a:solidFill>
                <a:schemeClr val="accent2">
                  <a:lumMod val="75000"/>
                </a:schemeClr>
              </a:solidFill>
            </a:endParaRPr>
          </a:p>
        </p:txBody>
      </p:sp>
      <p:sp>
        <p:nvSpPr>
          <p:cNvPr id="7" name="TextBox 6">
            <a:extLst>
              <a:ext uri="{FF2B5EF4-FFF2-40B4-BE49-F238E27FC236}">
                <a16:creationId xmlns:a16="http://schemas.microsoft.com/office/drawing/2014/main" id="{D26A0803-6884-219E-3ECF-B3E324FD34BC}"/>
              </a:ext>
            </a:extLst>
          </p:cNvPr>
          <p:cNvSpPr txBox="1"/>
          <p:nvPr/>
        </p:nvSpPr>
        <p:spPr>
          <a:xfrm>
            <a:off x="920032" y="2681089"/>
            <a:ext cx="4577616" cy="1077218"/>
          </a:xfrm>
          <a:prstGeom prst="rect">
            <a:avLst/>
          </a:prstGeom>
          <a:noFill/>
        </p:spPr>
        <p:txBody>
          <a:bodyPr wrap="square">
            <a:spAutoFit/>
          </a:bodyPr>
          <a:lstStyle/>
          <a:p>
            <a:pPr algn="ctr"/>
            <a:r>
              <a:rPr lang="en-US" sz="3200" kern="100" dirty="0">
                <a:solidFill>
                  <a:schemeClr val="bg1"/>
                </a:solidFill>
                <a:effectLst/>
                <a:ea typeface="Calibri" panose="020F0502020204030204" pitchFamily="34" charset="0"/>
                <a:cs typeface="Times New Roman" panose="02020603050405020304" pitchFamily="18" charset="0"/>
              </a:rPr>
              <a:t>….and </a:t>
            </a:r>
            <a:r>
              <a:rPr lang="en-US" sz="3200" b="1" kern="100" dirty="0">
                <a:solidFill>
                  <a:schemeClr val="bg1"/>
                </a:solidFill>
                <a:effectLst/>
                <a:ea typeface="Calibri" panose="020F0502020204030204" pitchFamily="34" charset="0"/>
                <a:cs typeface="Times New Roman" panose="02020603050405020304" pitchFamily="18" charset="0"/>
              </a:rPr>
              <a:t>light</a:t>
            </a:r>
            <a:r>
              <a:rPr lang="en-US" sz="3200" kern="100" dirty="0">
                <a:solidFill>
                  <a:schemeClr val="bg1"/>
                </a:solidFill>
                <a:effectLst/>
                <a:ea typeface="Calibri" panose="020F0502020204030204" pitchFamily="34" charset="0"/>
                <a:cs typeface="Times New Roman" panose="02020603050405020304" pitchFamily="18" charset="0"/>
              </a:rPr>
              <a:t> letters on a dark background.</a:t>
            </a:r>
            <a:endParaRPr lang="en-US" sz="3200" dirty="0">
              <a:solidFill>
                <a:schemeClr val="bg1"/>
              </a:solidFill>
            </a:endParaRPr>
          </a:p>
        </p:txBody>
      </p:sp>
      <p:sp>
        <p:nvSpPr>
          <p:cNvPr id="9" name="TextBox 8">
            <a:extLst>
              <a:ext uri="{FF2B5EF4-FFF2-40B4-BE49-F238E27FC236}">
                <a16:creationId xmlns:a16="http://schemas.microsoft.com/office/drawing/2014/main" id="{D540FAB6-6E13-6393-F8E9-99F17ED3EA14}"/>
              </a:ext>
            </a:extLst>
          </p:cNvPr>
          <p:cNvSpPr txBox="1"/>
          <p:nvPr/>
        </p:nvSpPr>
        <p:spPr>
          <a:xfrm>
            <a:off x="7448867" y="2121257"/>
            <a:ext cx="3392537" cy="1119665"/>
          </a:xfrm>
          <a:prstGeom prst="rect">
            <a:avLst/>
          </a:prstGeom>
          <a:noFill/>
        </p:spPr>
        <p:txBody>
          <a:bodyPr wrap="square">
            <a:spAutoFit/>
          </a:bodyPr>
          <a:lstStyle/>
          <a:p>
            <a:pPr marR="0" lvl="0" algn="ctr">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Consider using contrast.</a:t>
            </a:r>
          </a:p>
        </p:txBody>
      </p:sp>
    </p:spTree>
    <p:extLst>
      <p:ext uri="{BB962C8B-B14F-4D97-AF65-F5344CB8AC3E}">
        <p14:creationId xmlns:p14="http://schemas.microsoft.com/office/powerpoint/2010/main" val="4002448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E67B-8135-E5DD-8156-6A51C40D28E7}"/>
              </a:ext>
            </a:extLst>
          </p:cNvPr>
          <p:cNvSpPr>
            <a:spLocks noGrp="1"/>
          </p:cNvSpPr>
          <p:nvPr>
            <p:ph type="title"/>
          </p:nvPr>
        </p:nvSpPr>
        <p:spPr>
          <a:xfrm>
            <a:off x="1154954" y="764275"/>
            <a:ext cx="8761413" cy="1119115"/>
          </a:xfrm>
        </p:spPr>
        <p:txBody>
          <a:bodyPr/>
          <a:lstStyle/>
          <a:p>
            <a:pPr algn="ctr"/>
            <a:r>
              <a:rPr lang="en-US" sz="3600" dirty="0">
                <a:solidFill>
                  <a:schemeClr val="bg1"/>
                </a:solidFill>
                <a:latin typeface="+mj-lt"/>
              </a:rPr>
              <a:t>The Use Of Color</a:t>
            </a:r>
            <a:br>
              <a:rPr lang="en-US" sz="3600" dirty="0">
                <a:solidFill>
                  <a:schemeClr val="bg1"/>
                </a:solidFill>
                <a:latin typeface="+mj-lt"/>
              </a:rPr>
            </a:br>
            <a:endParaRPr lang="en-US" dirty="0"/>
          </a:p>
        </p:txBody>
      </p:sp>
      <p:sp>
        <p:nvSpPr>
          <p:cNvPr id="4" name="TextBox 3">
            <a:extLst>
              <a:ext uri="{FF2B5EF4-FFF2-40B4-BE49-F238E27FC236}">
                <a16:creationId xmlns:a16="http://schemas.microsoft.com/office/drawing/2014/main" id="{55CAEE02-808C-539A-B329-7FC67E733154}"/>
              </a:ext>
            </a:extLst>
          </p:cNvPr>
          <p:cNvSpPr txBox="1"/>
          <p:nvPr/>
        </p:nvSpPr>
        <p:spPr>
          <a:xfrm>
            <a:off x="1514901" y="2655458"/>
            <a:ext cx="9403308" cy="1077218"/>
          </a:xfrm>
          <a:prstGeom prst="rect">
            <a:avLst/>
          </a:prstGeom>
          <a:noFill/>
        </p:spPr>
        <p:txBody>
          <a:bodyPr wrap="square">
            <a:spAutoFit/>
          </a:bodyPr>
          <a:lstStyle/>
          <a:p>
            <a:pPr algn="ctr"/>
            <a:r>
              <a:rPr lang="en-US" sz="3200" dirty="0">
                <a:effectLst/>
                <a:ea typeface="Calibri" panose="020F0502020204030204" pitchFamily="34" charset="0"/>
              </a:rPr>
              <a:t>Let the most important items be the most important color.</a:t>
            </a:r>
            <a:endParaRPr lang="en-US" sz="3200" dirty="0"/>
          </a:p>
        </p:txBody>
      </p:sp>
      <p:sp>
        <p:nvSpPr>
          <p:cNvPr id="5" name="TextBox 4">
            <a:extLst>
              <a:ext uri="{FF2B5EF4-FFF2-40B4-BE49-F238E27FC236}">
                <a16:creationId xmlns:a16="http://schemas.microsoft.com/office/drawing/2014/main" id="{3614B49E-08E7-AC0B-3EDC-A28C46B7F3CD}"/>
              </a:ext>
            </a:extLst>
          </p:cNvPr>
          <p:cNvSpPr txBox="1"/>
          <p:nvPr/>
        </p:nvSpPr>
        <p:spPr>
          <a:xfrm>
            <a:off x="5295331" y="4531057"/>
            <a:ext cx="2294218" cy="461665"/>
          </a:xfrm>
          <a:prstGeom prst="rect">
            <a:avLst/>
          </a:prstGeom>
          <a:noFill/>
        </p:spPr>
        <p:txBody>
          <a:bodyPr wrap="none" rtlCol="0">
            <a:spAutoFit/>
          </a:bodyPr>
          <a:lstStyle/>
          <a:p>
            <a:r>
              <a:rPr lang="en-US" sz="2400" dirty="0">
                <a:solidFill>
                  <a:schemeClr val="tx2"/>
                </a:solidFill>
              </a:rPr>
              <a:t>I’m Important!</a:t>
            </a:r>
          </a:p>
        </p:txBody>
      </p:sp>
      <p:sp>
        <p:nvSpPr>
          <p:cNvPr id="7" name="TextBox 6">
            <a:extLst>
              <a:ext uri="{FF2B5EF4-FFF2-40B4-BE49-F238E27FC236}">
                <a16:creationId xmlns:a16="http://schemas.microsoft.com/office/drawing/2014/main" id="{AF27C3FA-68C2-ED9B-D446-D203849305B9}"/>
              </a:ext>
            </a:extLst>
          </p:cNvPr>
          <p:cNvSpPr txBox="1"/>
          <p:nvPr/>
        </p:nvSpPr>
        <p:spPr>
          <a:xfrm>
            <a:off x="1777621" y="3947200"/>
            <a:ext cx="6093724" cy="369332"/>
          </a:xfrm>
          <a:prstGeom prst="rect">
            <a:avLst/>
          </a:prstGeom>
          <a:noFill/>
        </p:spPr>
        <p:txBody>
          <a:bodyPr wrap="square">
            <a:spAutoFit/>
          </a:bodyPr>
          <a:lstStyle/>
          <a:p>
            <a:r>
              <a:rPr lang="en-US" sz="1800" dirty="0">
                <a:solidFill>
                  <a:schemeClr val="bg1"/>
                </a:solidFill>
                <a:latin typeface="+mj-lt"/>
              </a:rPr>
              <a:t>THE USE OF COLOR</a:t>
            </a:r>
          </a:p>
        </p:txBody>
      </p:sp>
      <p:sp>
        <p:nvSpPr>
          <p:cNvPr id="9" name="TextBox 8">
            <a:extLst>
              <a:ext uri="{FF2B5EF4-FFF2-40B4-BE49-F238E27FC236}">
                <a16:creationId xmlns:a16="http://schemas.microsoft.com/office/drawing/2014/main" id="{961A492B-3B2A-7AD5-7226-AD81C95E2828}"/>
              </a:ext>
            </a:extLst>
          </p:cNvPr>
          <p:cNvSpPr txBox="1"/>
          <p:nvPr/>
        </p:nvSpPr>
        <p:spPr>
          <a:xfrm>
            <a:off x="2219480" y="4085699"/>
            <a:ext cx="2475350" cy="461665"/>
          </a:xfrm>
          <a:prstGeom prst="rect">
            <a:avLst/>
          </a:prstGeom>
          <a:noFill/>
        </p:spPr>
        <p:txBody>
          <a:bodyPr wrap="square">
            <a:spAutoFit/>
          </a:bodyPr>
          <a:lstStyle/>
          <a:p>
            <a:r>
              <a:rPr lang="en-US" sz="2400" dirty="0">
                <a:solidFill>
                  <a:srgbClr val="0070C0"/>
                </a:solidFill>
              </a:rPr>
              <a:t>I’m Important!</a:t>
            </a:r>
          </a:p>
        </p:txBody>
      </p:sp>
      <p:sp>
        <p:nvSpPr>
          <p:cNvPr id="11" name="TextBox 10">
            <a:extLst>
              <a:ext uri="{FF2B5EF4-FFF2-40B4-BE49-F238E27FC236}">
                <a16:creationId xmlns:a16="http://schemas.microsoft.com/office/drawing/2014/main" id="{F4CD8B0C-A66D-BFD6-EBE5-E60CD0362A61}"/>
              </a:ext>
            </a:extLst>
          </p:cNvPr>
          <p:cNvSpPr txBox="1"/>
          <p:nvPr/>
        </p:nvSpPr>
        <p:spPr>
          <a:xfrm>
            <a:off x="8190050" y="4048097"/>
            <a:ext cx="2705142" cy="461665"/>
          </a:xfrm>
          <a:prstGeom prst="rect">
            <a:avLst/>
          </a:prstGeom>
          <a:noFill/>
        </p:spPr>
        <p:txBody>
          <a:bodyPr wrap="square">
            <a:spAutoFit/>
          </a:bodyPr>
          <a:lstStyle/>
          <a:p>
            <a:r>
              <a:rPr lang="en-US" sz="2400" dirty="0">
                <a:solidFill>
                  <a:srgbClr val="00B050"/>
                </a:solidFill>
              </a:rPr>
              <a:t>I’m Important!</a:t>
            </a:r>
          </a:p>
        </p:txBody>
      </p:sp>
      <p:sp>
        <p:nvSpPr>
          <p:cNvPr id="13" name="TextBox 12">
            <a:extLst>
              <a:ext uri="{FF2B5EF4-FFF2-40B4-BE49-F238E27FC236}">
                <a16:creationId xmlns:a16="http://schemas.microsoft.com/office/drawing/2014/main" id="{A93B093E-959F-DBA5-3B3D-0168496D8DF4}"/>
              </a:ext>
            </a:extLst>
          </p:cNvPr>
          <p:cNvSpPr txBox="1"/>
          <p:nvPr/>
        </p:nvSpPr>
        <p:spPr>
          <a:xfrm>
            <a:off x="2521424" y="5525321"/>
            <a:ext cx="2773907" cy="461665"/>
          </a:xfrm>
          <a:prstGeom prst="rect">
            <a:avLst/>
          </a:prstGeom>
          <a:noFill/>
        </p:spPr>
        <p:txBody>
          <a:bodyPr wrap="square">
            <a:spAutoFit/>
          </a:bodyPr>
          <a:lstStyle/>
          <a:p>
            <a:r>
              <a:rPr lang="en-US" sz="2400" dirty="0">
                <a:solidFill>
                  <a:schemeClr val="accent4">
                    <a:lumMod val="50000"/>
                  </a:schemeClr>
                </a:solidFill>
              </a:rPr>
              <a:t>I’m Important!</a:t>
            </a:r>
          </a:p>
        </p:txBody>
      </p:sp>
      <p:sp>
        <p:nvSpPr>
          <p:cNvPr id="15" name="TextBox 14">
            <a:extLst>
              <a:ext uri="{FF2B5EF4-FFF2-40B4-BE49-F238E27FC236}">
                <a16:creationId xmlns:a16="http://schemas.microsoft.com/office/drawing/2014/main" id="{117A71B5-41FB-575C-A028-BFD808E69DEA}"/>
              </a:ext>
            </a:extLst>
          </p:cNvPr>
          <p:cNvSpPr txBox="1"/>
          <p:nvPr/>
        </p:nvSpPr>
        <p:spPr>
          <a:xfrm>
            <a:off x="8190050" y="5294488"/>
            <a:ext cx="3046864" cy="461665"/>
          </a:xfrm>
          <a:prstGeom prst="rect">
            <a:avLst/>
          </a:prstGeom>
          <a:noFill/>
        </p:spPr>
        <p:txBody>
          <a:bodyPr wrap="square">
            <a:spAutoFit/>
          </a:bodyPr>
          <a:lstStyle/>
          <a:p>
            <a:r>
              <a:rPr lang="en-US" sz="2400" dirty="0">
                <a:solidFill>
                  <a:schemeClr val="bg2">
                    <a:lumMod val="25000"/>
                  </a:schemeClr>
                </a:solidFill>
              </a:rPr>
              <a:t>I’m Important!</a:t>
            </a:r>
          </a:p>
        </p:txBody>
      </p:sp>
    </p:spTree>
    <p:extLst>
      <p:ext uri="{BB962C8B-B14F-4D97-AF65-F5344CB8AC3E}">
        <p14:creationId xmlns:p14="http://schemas.microsoft.com/office/powerpoint/2010/main" val="1256308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5000"/>
                            </p:stCondLst>
                            <p:childTnLst>
                              <p:par>
                                <p:cTn id="29" presetID="53" presetClass="entr" presetSubtype="16" fill="hold" grpId="0" nodeType="after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6000"/>
                            </p:stCondLst>
                            <p:childTnLst>
                              <p:par>
                                <p:cTn id="35" presetID="53" presetClass="entr" presetSubtype="16"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D7783D-8479-466E-0A99-3DA18233F9C6}"/>
              </a:ext>
            </a:extLst>
          </p:cNvPr>
          <p:cNvSpPr>
            <a:spLocks noGrp="1"/>
          </p:cNvSpPr>
          <p:nvPr>
            <p:ph type="body" idx="1"/>
          </p:nvPr>
        </p:nvSpPr>
        <p:spPr>
          <a:xfrm>
            <a:off x="6636252" y="1430459"/>
            <a:ext cx="5018937" cy="4915750"/>
          </a:xfrm>
        </p:spPr>
        <p:txBody>
          <a:bodyPr>
            <a:normAutofit/>
          </a:bodyPr>
          <a:lstStyle/>
          <a:p>
            <a:pPr algn="ctr"/>
            <a:r>
              <a:rPr lang="en-US" sz="3200" kern="100" cap="none" dirty="0">
                <a:solidFill>
                  <a:schemeClr val="bg2">
                    <a:lumMod val="25000"/>
                  </a:schemeClr>
                </a:solidFill>
                <a:ea typeface="Calibri" panose="020F0502020204030204" pitchFamily="34" charset="0"/>
                <a:cs typeface="Times New Roman" panose="02020603050405020304" pitchFamily="18" charset="0"/>
              </a:rPr>
              <a:t>R</a:t>
            </a:r>
            <a:r>
              <a:rPr lang="en-US" sz="3200" kern="100" cap="none" dirty="0">
                <a:solidFill>
                  <a:schemeClr val="bg2">
                    <a:lumMod val="25000"/>
                  </a:schemeClr>
                </a:solidFill>
                <a:effectLst/>
                <a:ea typeface="Calibri" panose="020F0502020204030204" pitchFamily="34" charset="0"/>
                <a:cs typeface="Times New Roman" panose="02020603050405020304" pitchFamily="18" charset="0"/>
              </a:rPr>
              <a:t>emember colors that are close to the background shade will not show up well and cannot be read at a distance.</a:t>
            </a:r>
          </a:p>
          <a:p>
            <a:endParaRPr lang="en-US" dirty="0"/>
          </a:p>
        </p:txBody>
      </p:sp>
      <p:sp>
        <p:nvSpPr>
          <p:cNvPr id="6" name="TextBox 5">
            <a:extLst>
              <a:ext uri="{FF2B5EF4-FFF2-40B4-BE49-F238E27FC236}">
                <a16:creationId xmlns:a16="http://schemas.microsoft.com/office/drawing/2014/main" id="{90E1E12F-C901-BDB3-D52F-2C64D352B6E4}"/>
              </a:ext>
            </a:extLst>
          </p:cNvPr>
          <p:cNvSpPr txBox="1"/>
          <p:nvPr/>
        </p:nvSpPr>
        <p:spPr>
          <a:xfrm>
            <a:off x="1020143" y="2137129"/>
            <a:ext cx="4831307" cy="3213252"/>
          </a:xfrm>
          <a:prstGeom prst="rect">
            <a:avLst/>
          </a:prstGeom>
          <a:noFill/>
        </p:spPr>
        <p:txBody>
          <a:bodyPr wrap="square">
            <a:spAutoFit/>
          </a:bodyPr>
          <a:lstStyle/>
          <a:p>
            <a:pPr marR="0" lvl="0" algn="ctr">
              <a:lnSpc>
                <a:spcPct val="107000"/>
              </a:lnSpc>
              <a:spcBef>
                <a:spcPts val="0"/>
              </a:spcBef>
              <a:spcAft>
                <a:spcPts val="800"/>
              </a:spcAft>
            </a:pPr>
            <a:r>
              <a:rPr lang="en-US" sz="3200" kern="100" dirty="0">
                <a:solidFill>
                  <a:schemeClr val="tx2"/>
                </a:solidFill>
                <a:effectLst/>
                <a:ea typeface="Calibri" panose="020F0502020204030204" pitchFamily="34" charset="0"/>
                <a:cs typeface="Times New Roman" panose="02020603050405020304" pitchFamily="18" charset="0"/>
              </a:rPr>
              <a:t>Remember colors that are close to the background shade will not show up well and cannot be read at a distance.</a:t>
            </a:r>
          </a:p>
        </p:txBody>
      </p:sp>
    </p:spTree>
    <p:extLst>
      <p:ext uri="{BB962C8B-B14F-4D97-AF65-F5344CB8AC3E}">
        <p14:creationId xmlns:p14="http://schemas.microsoft.com/office/powerpoint/2010/main" val="1465412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3758-D8D8-A0BB-9021-50FC4CAE5F42}"/>
              </a:ext>
            </a:extLst>
          </p:cNvPr>
          <p:cNvSpPr>
            <a:spLocks noGrp="1"/>
          </p:cNvSpPr>
          <p:nvPr>
            <p:ph type="title"/>
          </p:nvPr>
        </p:nvSpPr>
        <p:spPr/>
        <p:txBody>
          <a:bodyPr/>
          <a:lstStyle/>
          <a:p>
            <a:pPr algn="ctr"/>
            <a:r>
              <a:rPr lang="en-US" dirty="0"/>
              <a:t>Using Posters To Persuade</a:t>
            </a:r>
          </a:p>
        </p:txBody>
      </p:sp>
      <p:sp>
        <p:nvSpPr>
          <p:cNvPr id="3" name="Content Placeholder 2">
            <a:extLst>
              <a:ext uri="{FF2B5EF4-FFF2-40B4-BE49-F238E27FC236}">
                <a16:creationId xmlns:a16="http://schemas.microsoft.com/office/drawing/2014/main" id="{D95DECF8-9D01-9015-A3E7-393C6973A400}"/>
              </a:ext>
            </a:extLst>
          </p:cNvPr>
          <p:cNvSpPr>
            <a:spLocks noGrp="1"/>
          </p:cNvSpPr>
          <p:nvPr>
            <p:ph idx="1"/>
          </p:nvPr>
        </p:nvSpPr>
        <p:spPr>
          <a:xfrm>
            <a:off x="1548692" y="2603499"/>
            <a:ext cx="8761413" cy="1245169"/>
          </a:xfrm>
        </p:spPr>
        <p:txBody>
          <a:bodyPr>
            <a:noAutofit/>
          </a:bodyPr>
          <a:lstStyle/>
          <a:p>
            <a:pPr marL="0" indent="0">
              <a:buNone/>
            </a:pPr>
            <a:r>
              <a:rPr lang="en-US" sz="3200" dirty="0">
                <a:effectLst/>
                <a:ea typeface="Calibri" panose="020F0502020204030204" pitchFamily="34" charset="0"/>
              </a:rPr>
              <a:t>Posters can be a great way to advertise and promote a product, service, or event. </a:t>
            </a:r>
            <a:endParaRPr lang="en-US" sz="3200" dirty="0"/>
          </a:p>
        </p:txBody>
      </p:sp>
      <p:pic>
        <p:nvPicPr>
          <p:cNvPr id="1026" name="Picture 2" descr="Posters that changed the world – in pictures | Culture | The ...">
            <a:extLst>
              <a:ext uri="{FF2B5EF4-FFF2-40B4-BE49-F238E27FC236}">
                <a16:creationId xmlns:a16="http://schemas.microsoft.com/office/drawing/2014/main" id="{4A4E337F-2BAF-FD59-0616-58D353C8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42" y="3763894"/>
            <a:ext cx="2120620" cy="2744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sters | CDC">
            <a:extLst>
              <a:ext uri="{FF2B5EF4-FFF2-40B4-BE49-F238E27FC236}">
                <a16:creationId xmlns:a16="http://schemas.microsoft.com/office/drawing/2014/main" id="{D68A0AAA-2B5C-73BD-DC59-3942835B8C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00"/>
          <a:stretch/>
        </p:blipFill>
        <p:spPr bwMode="auto">
          <a:xfrm>
            <a:off x="4698949" y="3763894"/>
            <a:ext cx="2001142" cy="2744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Make a Poster in 10 Steps (2024 Poster Design Guide)">
            <a:extLst>
              <a:ext uri="{FF2B5EF4-FFF2-40B4-BE49-F238E27FC236}">
                <a16:creationId xmlns:a16="http://schemas.microsoft.com/office/drawing/2014/main" id="{51BB03AC-3248-442E-47F6-0DBA23A17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451" y="3763894"/>
            <a:ext cx="2120621" cy="274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78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4" fill="hold" nodeType="afterEffect">
                                  <p:stCondLst>
                                    <p:cond delay="100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1000"/>
                                        <p:tgtEl>
                                          <p:spTgt spid="1026"/>
                                        </p:tgtEl>
                                      </p:cBhvr>
                                    </p:animEffect>
                                  </p:childTnLst>
                                </p:cTn>
                              </p:par>
                              <p:par>
                                <p:cTn id="14" presetID="22" presetClass="entr" presetSubtype="4" fill="hold" nodeType="withEffect">
                                  <p:stCondLst>
                                    <p:cond delay="100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1000"/>
                                        <p:tgtEl>
                                          <p:spTgt spid="1028"/>
                                        </p:tgtEl>
                                      </p:cBhvr>
                                    </p:animEffect>
                                  </p:childTnLst>
                                </p:cTn>
                              </p:par>
                              <p:par>
                                <p:cTn id="17" presetID="22" presetClass="entr" presetSubtype="4" fill="hold" nodeType="withEffect">
                                  <p:stCondLst>
                                    <p:cond delay="1000"/>
                                  </p:stCondLst>
                                  <p:childTnLst>
                                    <p:set>
                                      <p:cBhvr>
                                        <p:cTn id="18" dur="1" fill="hold">
                                          <p:stCondLst>
                                            <p:cond delay="0"/>
                                          </p:stCondLst>
                                        </p:cTn>
                                        <p:tgtEl>
                                          <p:spTgt spid="1030"/>
                                        </p:tgtEl>
                                        <p:attrNameLst>
                                          <p:attrName>style.visibility</p:attrName>
                                        </p:attrNameLst>
                                      </p:cBhvr>
                                      <p:to>
                                        <p:strVal val="visible"/>
                                      </p:to>
                                    </p:set>
                                    <p:animEffect transition="in" filter="wipe(down)">
                                      <p:cBhvr>
                                        <p:cTn id="19"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0FD8-F390-C2E5-C95D-14FDF8375DF9}"/>
              </a:ext>
            </a:extLst>
          </p:cNvPr>
          <p:cNvSpPr>
            <a:spLocks noGrp="1"/>
          </p:cNvSpPr>
          <p:nvPr>
            <p:ph type="title"/>
          </p:nvPr>
        </p:nvSpPr>
        <p:spPr/>
        <p:txBody>
          <a:bodyPr/>
          <a:lstStyle/>
          <a:p>
            <a:pPr algn="ctr"/>
            <a:r>
              <a:rPr lang="en-US" dirty="0"/>
              <a:t>The Use Of Color</a:t>
            </a:r>
          </a:p>
        </p:txBody>
      </p:sp>
      <p:sp>
        <p:nvSpPr>
          <p:cNvPr id="4" name="TextBox 3">
            <a:extLst>
              <a:ext uri="{FF2B5EF4-FFF2-40B4-BE49-F238E27FC236}">
                <a16:creationId xmlns:a16="http://schemas.microsoft.com/office/drawing/2014/main" id="{EDE3DAF3-6D80-6F52-88FA-3522B06C358D}"/>
              </a:ext>
            </a:extLst>
          </p:cNvPr>
          <p:cNvSpPr txBox="1"/>
          <p:nvPr/>
        </p:nvSpPr>
        <p:spPr>
          <a:xfrm>
            <a:off x="3292523" y="2631259"/>
            <a:ext cx="6093724" cy="1105495"/>
          </a:xfrm>
          <a:prstGeom prst="rect">
            <a:avLst/>
          </a:prstGeom>
          <a:noFill/>
        </p:spPr>
        <p:txBody>
          <a:bodyPr wrap="square">
            <a:spAutoFit/>
          </a:bodyPr>
          <a:lstStyle/>
          <a:p>
            <a:pPr marR="0" lvl="0" algn="ctr">
              <a:lnSpc>
                <a:spcPct val="107000"/>
              </a:lnSpc>
              <a:spcBef>
                <a:spcPts val="0"/>
              </a:spcBef>
              <a:spcAft>
                <a:spcPts val="0"/>
              </a:spcAft>
            </a:pPr>
            <a:r>
              <a:rPr lang="en-US" sz="3200" kern="100" dirty="0">
                <a:effectLst/>
                <a:ea typeface="Calibri" panose="020F0502020204030204" pitchFamily="34" charset="0"/>
                <a:cs typeface="Times New Roman" panose="02020603050405020304" pitchFamily="18" charset="0"/>
              </a:rPr>
              <a:t>Avoid too many colors—two or three should be fine.</a:t>
            </a:r>
          </a:p>
        </p:txBody>
      </p:sp>
      <p:sp>
        <p:nvSpPr>
          <p:cNvPr id="6" name="TextBox 5">
            <a:extLst>
              <a:ext uri="{FF2B5EF4-FFF2-40B4-BE49-F238E27FC236}">
                <a16:creationId xmlns:a16="http://schemas.microsoft.com/office/drawing/2014/main" id="{BF0A8CED-AEAD-A2CB-30FD-B6A5DEEE6128}"/>
              </a:ext>
            </a:extLst>
          </p:cNvPr>
          <p:cNvSpPr txBox="1"/>
          <p:nvPr/>
        </p:nvSpPr>
        <p:spPr>
          <a:xfrm>
            <a:off x="1154954" y="4691613"/>
            <a:ext cx="10377404" cy="1105495"/>
          </a:xfrm>
          <a:prstGeom prst="rect">
            <a:avLst/>
          </a:prstGeom>
          <a:noFill/>
        </p:spPr>
        <p:txBody>
          <a:bodyPr wrap="square">
            <a:spAutoFit/>
          </a:bodyPr>
          <a:lstStyle/>
          <a:p>
            <a:pPr marR="0" lvl="0" algn="ctr">
              <a:lnSpc>
                <a:spcPct val="107000"/>
              </a:lnSpc>
              <a:spcBef>
                <a:spcPts val="0"/>
              </a:spcBef>
              <a:spcAft>
                <a:spcPts val="800"/>
              </a:spcAft>
            </a:pPr>
            <a:r>
              <a:rPr lang="en-US" sz="3200" kern="100" dirty="0">
                <a:solidFill>
                  <a:schemeClr val="tx2"/>
                </a:solidFill>
                <a:ea typeface="Calibri" panose="020F0502020204030204" pitchFamily="34" charset="0"/>
                <a:cs typeface="Times New Roman" panose="02020603050405020304" pitchFamily="18" charset="0"/>
              </a:rPr>
              <a:t>T</a:t>
            </a:r>
            <a:r>
              <a:rPr lang="en-US" sz="3200" kern="100" dirty="0">
                <a:solidFill>
                  <a:srgbClr val="002060"/>
                </a:solidFill>
                <a:effectLst/>
                <a:ea typeface="Calibri" panose="020F0502020204030204" pitchFamily="34" charset="0"/>
                <a:cs typeface="Times New Roman" panose="02020603050405020304" pitchFamily="18" charset="0"/>
              </a:rPr>
              <a:t>h</a:t>
            </a:r>
            <a:r>
              <a:rPr lang="en-US" sz="3200" kern="100" dirty="0">
                <a:solidFill>
                  <a:srgbClr val="FFFF00"/>
                </a:solidFill>
                <a:effectLst/>
                <a:ea typeface="Calibri" panose="020F0502020204030204" pitchFamily="34" charset="0"/>
                <a:cs typeface="Times New Roman" panose="02020603050405020304" pitchFamily="18" charset="0"/>
              </a:rPr>
              <a:t>e</a:t>
            </a:r>
            <a:r>
              <a:rPr lang="en-US" sz="3200" kern="100" dirty="0">
                <a:effectLst/>
                <a:ea typeface="Calibri" panose="020F0502020204030204" pitchFamily="34" charset="0"/>
                <a:cs typeface="Times New Roman" panose="02020603050405020304" pitchFamily="18" charset="0"/>
              </a:rPr>
              <a:t> </a:t>
            </a:r>
            <a:r>
              <a:rPr lang="en-US" sz="3200" kern="100" dirty="0">
                <a:solidFill>
                  <a:schemeClr val="accent5">
                    <a:lumMod val="75000"/>
                  </a:schemeClr>
                </a:solidFill>
                <a:effectLst/>
                <a:ea typeface="Calibri" panose="020F0502020204030204" pitchFamily="34" charset="0"/>
                <a:cs typeface="Times New Roman" panose="02020603050405020304" pitchFamily="18" charset="0"/>
              </a:rPr>
              <a:t>u</a:t>
            </a:r>
            <a:r>
              <a:rPr lang="en-US" sz="3200" kern="100" dirty="0">
                <a:solidFill>
                  <a:schemeClr val="tx2"/>
                </a:solidFill>
                <a:effectLst/>
                <a:ea typeface="Calibri" panose="020F0502020204030204" pitchFamily="34" charset="0"/>
                <a:cs typeface="Times New Roman" panose="02020603050405020304" pitchFamily="18" charset="0"/>
              </a:rPr>
              <a:t>s</a:t>
            </a:r>
            <a:r>
              <a:rPr lang="en-US" sz="3200" kern="100" dirty="0">
                <a:solidFill>
                  <a:schemeClr val="accent6">
                    <a:lumMod val="75000"/>
                  </a:schemeClr>
                </a:solidFill>
                <a:effectLst/>
                <a:ea typeface="Calibri" panose="020F0502020204030204" pitchFamily="34" charset="0"/>
                <a:cs typeface="Times New Roman" panose="02020603050405020304" pitchFamily="18" charset="0"/>
              </a:rPr>
              <a:t>e </a:t>
            </a:r>
            <a:r>
              <a:rPr lang="en-US" sz="3200" kern="100" dirty="0">
                <a:effectLst/>
                <a:ea typeface="Calibri" panose="020F0502020204030204" pitchFamily="34" charset="0"/>
                <a:cs typeface="Times New Roman" panose="02020603050405020304" pitchFamily="18" charset="0"/>
              </a:rPr>
              <a:t>o</a:t>
            </a:r>
            <a:r>
              <a:rPr lang="en-US" sz="3200" kern="100" dirty="0">
                <a:solidFill>
                  <a:srgbClr val="C00000"/>
                </a:solidFill>
                <a:effectLst/>
                <a:ea typeface="Calibri" panose="020F0502020204030204" pitchFamily="34" charset="0"/>
                <a:cs typeface="Times New Roman" panose="02020603050405020304" pitchFamily="18" charset="0"/>
              </a:rPr>
              <a:t>f</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FF0000"/>
                </a:solidFill>
                <a:effectLst/>
                <a:ea typeface="Calibri" panose="020F0502020204030204" pitchFamily="34" charset="0"/>
                <a:cs typeface="Times New Roman" panose="02020603050405020304" pitchFamily="18" charset="0"/>
              </a:rPr>
              <a:t>c</a:t>
            </a:r>
            <a:r>
              <a:rPr lang="en-US" sz="3200" kern="100" dirty="0">
                <a:solidFill>
                  <a:srgbClr val="FFC000"/>
                </a:solidFill>
                <a:effectLst/>
                <a:ea typeface="Calibri" panose="020F0502020204030204" pitchFamily="34" charset="0"/>
                <a:cs typeface="Times New Roman" panose="02020603050405020304" pitchFamily="18" charset="0"/>
              </a:rPr>
              <a:t>o</a:t>
            </a:r>
            <a:r>
              <a:rPr lang="en-US" sz="3200" kern="100" dirty="0">
                <a:solidFill>
                  <a:srgbClr val="FFFF00"/>
                </a:solidFill>
                <a:effectLst/>
                <a:ea typeface="Calibri" panose="020F0502020204030204" pitchFamily="34" charset="0"/>
                <a:cs typeface="Times New Roman" panose="02020603050405020304" pitchFamily="18" charset="0"/>
              </a:rPr>
              <a:t>l</a:t>
            </a:r>
            <a:r>
              <a:rPr lang="en-US" sz="3200" kern="100" dirty="0">
                <a:solidFill>
                  <a:srgbClr val="92D050"/>
                </a:solidFill>
                <a:effectLst/>
                <a:ea typeface="Calibri" panose="020F0502020204030204" pitchFamily="34" charset="0"/>
                <a:cs typeface="Times New Roman" panose="02020603050405020304" pitchFamily="18" charset="0"/>
              </a:rPr>
              <a:t>o</a:t>
            </a:r>
            <a:r>
              <a:rPr lang="en-US" sz="3200" kern="100" dirty="0">
                <a:solidFill>
                  <a:srgbClr val="00B0F0"/>
                </a:solidFill>
                <a:effectLst/>
                <a:ea typeface="Calibri" panose="020F0502020204030204" pitchFamily="34" charset="0"/>
                <a:cs typeface="Times New Roman" panose="02020603050405020304" pitchFamily="18" charset="0"/>
              </a:rPr>
              <a:t>r</a:t>
            </a:r>
            <a:r>
              <a:rPr lang="en-US" sz="3200" kern="100" dirty="0">
                <a:solidFill>
                  <a:srgbClr val="0070C0"/>
                </a:solidFill>
                <a:effectLst/>
                <a:ea typeface="Calibri" panose="020F0502020204030204" pitchFamily="34" charset="0"/>
                <a:cs typeface="Times New Roman" panose="02020603050405020304" pitchFamily="18" charset="0"/>
              </a:rPr>
              <a:t>s</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002060"/>
                </a:solidFill>
                <a:effectLst/>
                <a:ea typeface="Calibri" panose="020F0502020204030204" pitchFamily="34" charset="0"/>
                <a:cs typeface="Times New Roman" panose="02020603050405020304" pitchFamily="18" charset="0"/>
              </a:rPr>
              <a:t>i</a:t>
            </a:r>
            <a:r>
              <a:rPr lang="en-US" sz="3200" kern="100" dirty="0">
                <a:solidFill>
                  <a:srgbClr val="C00000"/>
                </a:solidFill>
                <a:effectLst/>
                <a:ea typeface="Calibri" panose="020F0502020204030204" pitchFamily="34" charset="0"/>
                <a:cs typeface="Times New Roman" panose="02020603050405020304" pitchFamily="18" charset="0"/>
              </a:rPr>
              <a:t>s</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FF0000"/>
                </a:solidFill>
                <a:effectLst/>
                <a:ea typeface="Calibri" panose="020F0502020204030204" pitchFamily="34" charset="0"/>
                <a:cs typeface="Times New Roman" panose="02020603050405020304" pitchFamily="18" charset="0"/>
              </a:rPr>
              <a:t>m</a:t>
            </a:r>
            <a:r>
              <a:rPr lang="en-US" sz="3200" kern="100" dirty="0">
                <a:solidFill>
                  <a:srgbClr val="FFC000"/>
                </a:solidFill>
                <a:effectLst/>
                <a:ea typeface="Calibri" panose="020F0502020204030204" pitchFamily="34" charset="0"/>
                <a:cs typeface="Times New Roman" panose="02020603050405020304" pitchFamily="18" charset="0"/>
              </a:rPr>
              <a:t>e</a:t>
            </a:r>
            <a:r>
              <a:rPr lang="en-US" sz="3200" kern="100" dirty="0">
                <a:solidFill>
                  <a:srgbClr val="FFFF00"/>
                </a:solidFill>
                <a:effectLst/>
                <a:ea typeface="Calibri" panose="020F0502020204030204" pitchFamily="34" charset="0"/>
                <a:cs typeface="Times New Roman" panose="02020603050405020304" pitchFamily="18" charset="0"/>
              </a:rPr>
              <a:t>a</a:t>
            </a:r>
            <a:r>
              <a:rPr lang="en-US" sz="3200" kern="100" dirty="0">
                <a:solidFill>
                  <a:srgbClr val="92D050"/>
                </a:solidFill>
                <a:effectLst/>
                <a:ea typeface="Calibri" panose="020F0502020204030204" pitchFamily="34" charset="0"/>
                <a:cs typeface="Times New Roman" panose="02020603050405020304" pitchFamily="18" charset="0"/>
              </a:rPr>
              <a:t>n</a:t>
            </a:r>
            <a:r>
              <a:rPr lang="en-US" sz="3200" kern="100" dirty="0">
                <a:solidFill>
                  <a:srgbClr val="00B050"/>
                </a:solidFill>
                <a:effectLst/>
                <a:ea typeface="Calibri" panose="020F0502020204030204" pitchFamily="34" charset="0"/>
                <a:cs typeface="Times New Roman" panose="02020603050405020304" pitchFamily="18" charset="0"/>
              </a:rPr>
              <a:t>t</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00B0F0"/>
                </a:solidFill>
                <a:effectLst/>
                <a:ea typeface="Calibri" panose="020F0502020204030204" pitchFamily="34" charset="0"/>
                <a:cs typeface="Times New Roman" panose="02020603050405020304" pitchFamily="18" charset="0"/>
              </a:rPr>
              <a:t>t</a:t>
            </a:r>
            <a:r>
              <a:rPr lang="en-US" sz="3200" kern="100" dirty="0">
                <a:solidFill>
                  <a:srgbClr val="0070C0"/>
                </a:solidFill>
                <a:effectLst/>
                <a:ea typeface="Calibri" panose="020F0502020204030204" pitchFamily="34" charset="0"/>
                <a:cs typeface="Times New Roman" panose="02020603050405020304" pitchFamily="18" charset="0"/>
              </a:rPr>
              <a:t>o</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002060"/>
                </a:solidFill>
                <a:effectLst/>
                <a:ea typeface="Calibri" panose="020F0502020204030204" pitchFamily="34" charset="0"/>
                <a:cs typeface="Times New Roman" panose="02020603050405020304" pitchFamily="18" charset="0"/>
              </a:rPr>
              <a:t>e</a:t>
            </a:r>
            <a:r>
              <a:rPr lang="en-US" sz="3200" kern="100" dirty="0">
                <a:solidFill>
                  <a:srgbClr val="C00000"/>
                </a:solidFill>
                <a:effectLst/>
                <a:ea typeface="Calibri" panose="020F0502020204030204" pitchFamily="34" charset="0"/>
                <a:cs typeface="Times New Roman" panose="02020603050405020304" pitchFamily="18" charset="0"/>
              </a:rPr>
              <a:t>n</a:t>
            </a:r>
            <a:r>
              <a:rPr lang="en-US" sz="3200" kern="100" dirty="0">
                <a:solidFill>
                  <a:srgbClr val="FF0000"/>
                </a:solidFill>
                <a:effectLst/>
                <a:ea typeface="Calibri" panose="020F0502020204030204" pitchFamily="34" charset="0"/>
                <a:cs typeface="Times New Roman" panose="02020603050405020304" pitchFamily="18" charset="0"/>
              </a:rPr>
              <a:t>h</a:t>
            </a:r>
            <a:r>
              <a:rPr lang="en-US" sz="3200" kern="100" dirty="0">
                <a:solidFill>
                  <a:srgbClr val="FFC000"/>
                </a:solidFill>
                <a:effectLst/>
                <a:ea typeface="Calibri" panose="020F0502020204030204" pitchFamily="34" charset="0"/>
                <a:cs typeface="Times New Roman" panose="02020603050405020304" pitchFamily="18" charset="0"/>
              </a:rPr>
              <a:t>a</a:t>
            </a:r>
            <a:r>
              <a:rPr lang="en-US" sz="3200" kern="100" dirty="0">
                <a:solidFill>
                  <a:srgbClr val="FFFF00"/>
                </a:solidFill>
                <a:effectLst/>
                <a:ea typeface="Calibri" panose="020F0502020204030204" pitchFamily="34" charset="0"/>
                <a:cs typeface="Times New Roman" panose="02020603050405020304" pitchFamily="18" charset="0"/>
              </a:rPr>
              <a:t>n</a:t>
            </a:r>
            <a:r>
              <a:rPr lang="en-US" sz="3200" kern="100" dirty="0">
                <a:solidFill>
                  <a:srgbClr val="92D050"/>
                </a:solidFill>
                <a:effectLst/>
                <a:ea typeface="Calibri" panose="020F0502020204030204" pitchFamily="34" charset="0"/>
                <a:cs typeface="Times New Roman" panose="02020603050405020304" pitchFamily="18" charset="0"/>
              </a:rPr>
              <a:t>c</a:t>
            </a:r>
            <a:r>
              <a:rPr lang="en-US" sz="3200" kern="100" dirty="0">
                <a:solidFill>
                  <a:srgbClr val="00B050"/>
                </a:solidFill>
                <a:effectLst/>
                <a:ea typeface="Calibri" panose="020F0502020204030204" pitchFamily="34" charset="0"/>
                <a:cs typeface="Times New Roman" panose="02020603050405020304" pitchFamily="18" charset="0"/>
              </a:rPr>
              <a:t>e</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00B0F0"/>
                </a:solidFill>
                <a:effectLst/>
                <a:ea typeface="Calibri" panose="020F0502020204030204" pitchFamily="34" charset="0"/>
                <a:cs typeface="Times New Roman" panose="02020603050405020304" pitchFamily="18" charset="0"/>
              </a:rPr>
              <a:t>t</a:t>
            </a:r>
            <a:r>
              <a:rPr lang="en-US" sz="3200" kern="100" dirty="0">
                <a:solidFill>
                  <a:srgbClr val="002060"/>
                </a:solidFill>
                <a:effectLst/>
                <a:ea typeface="Calibri" panose="020F0502020204030204" pitchFamily="34" charset="0"/>
                <a:cs typeface="Times New Roman" panose="02020603050405020304" pitchFamily="18" charset="0"/>
              </a:rPr>
              <a:t>h</a:t>
            </a:r>
            <a:r>
              <a:rPr lang="en-US" sz="3200" kern="100" dirty="0">
                <a:solidFill>
                  <a:srgbClr val="C00000"/>
                </a:solidFill>
                <a:effectLst/>
                <a:ea typeface="Calibri" panose="020F0502020204030204" pitchFamily="34" charset="0"/>
                <a:cs typeface="Times New Roman" panose="02020603050405020304" pitchFamily="18" charset="0"/>
              </a:rPr>
              <a:t>e</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FF0000"/>
                </a:solidFill>
                <a:effectLst/>
                <a:ea typeface="Calibri" panose="020F0502020204030204" pitchFamily="34" charset="0"/>
                <a:cs typeface="Times New Roman" panose="02020603050405020304" pitchFamily="18" charset="0"/>
              </a:rPr>
              <a:t>p</a:t>
            </a:r>
            <a:r>
              <a:rPr lang="en-US" sz="3200" kern="100" dirty="0">
                <a:solidFill>
                  <a:srgbClr val="FFC000"/>
                </a:solidFill>
                <a:effectLst/>
                <a:ea typeface="Calibri" panose="020F0502020204030204" pitchFamily="34" charset="0"/>
                <a:cs typeface="Times New Roman" panose="02020603050405020304" pitchFamily="18" charset="0"/>
              </a:rPr>
              <a:t>o</a:t>
            </a:r>
            <a:r>
              <a:rPr lang="en-US" sz="3200" kern="100" dirty="0">
                <a:solidFill>
                  <a:srgbClr val="FFFF00"/>
                </a:solidFill>
                <a:effectLst/>
                <a:ea typeface="Calibri" panose="020F0502020204030204" pitchFamily="34" charset="0"/>
                <a:cs typeface="Times New Roman" panose="02020603050405020304" pitchFamily="18" charset="0"/>
              </a:rPr>
              <a:t>s</a:t>
            </a:r>
            <a:r>
              <a:rPr lang="en-US" sz="3200" kern="100" dirty="0">
                <a:solidFill>
                  <a:srgbClr val="92D050"/>
                </a:solidFill>
                <a:effectLst/>
                <a:ea typeface="Calibri" panose="020F0502020204030204" pitchFamily="34" charset="0"/>
                <a:cs typeface="Times New Roman" panose="02020603050405020304" pitchFamily="18" charset="0"/>
              </a:rPr>
              <a:t>t</a:t>
            </a:r>
            <a:r>
              <a:rPr lang="en-US" sz="3200" kern="100" dirty="0">
                <a:solidFill>
                  <a:srgbClr val="00B050"/>
                </a:solidFill>
                <a:effectLst/>
                <a:ea typeface="Calibri" panose="020F0502020204030204" pitchFamily="34" charset="0"/>
                <a:cs typeface="Times New Roman" panose="02020603050405020304" pitchFamily="18" charset="0"/>
              </a:rPr>
              <a:t>e</a:t>
            </a:r>
            <a:r>
              <a:rPr lang="en-US" sz="3200" kern="100" dirty="0">
                <a:solidFill>
                  <a:srgbClr val="00B0F0"/>
                </a:solidFill>
                <a:effectLst/>
                <a:ea typeface="Calibri" panose="020F0502020204030204" pitchFamily="34" charset="0"/>
                <a:cs typeface="Times New Roman" panose="02020603050405020304" pitchFamily="18" charset="0"/>
              </a:rPr>
              <a:t>r</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0070C0"/>
                </a:solidFill>
                <a:effectLst/>
                <a:ea typeface="Calibri" panose="020F0502020204030204" pitchFamily="34" charset="0"/>
                <a:cs typeface="Times New Roman" panose="02020603050405020304" pitchFamily="18" charset="0"/>
              </a:rPr>
              <a:t>a</a:t>
            </a:r>
            <a:r>
              <a:rPr lang="en-US" sz="3200" kern="100" dirty="0">
                <a:solidFill>
                  <a:srgbClr val="7030A0"/>
                </a:solidFill>
                <a:effectLst/>
                <a:ea typeface="Calibri" panose="020F0502020204030204" pitchFamily="34" charset="0"/>
                <a:cs typeface="Times New Roman" panose="02020603050405020304" pitchFamily="18" charset="0"/>
              </a:rPr>
              <a:t>n</a:t>
            </a:r>
            <a:r>
              <a:rPr lang="en-US" sz="3200" kern="100" dirty="0">
                <a:solidFill>
                  <a:srgbClr val="C00000"/>
                </a:solidFill>
                <a:effectLst/>
                <a:ea typeface="Calibri" panose="020F0502020204030204" pitchFamily="34" charset="0"/>
                <a:cs typeface="Times New Roman" panose="02020603050405020304" pitchFamily="18" charset="0"/>
              </a:rPr>
              <a:t>d</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FF0000"/>
                </a:solidFill>
                <a:effectLst/>
                <a:ea typeface="Calibri" panose="020F0502020204030204" pitchFamily="34" charset="0"/>
                <a:cs typeface="Times New Roman" panose="02020603050405020304" pitchFamily="18" charset="0"/>
              </a:rPr>
              <a:t>n</a:t>
            </a:r>
            <a:r>
              <a:rPr lang="en-US" sz="3200" kern="100" dirty="0">
                <a:solidFill>
                  <a:srgbClr val="FFC000"/>
                </a:solidFill>
                <a:effectLst/>
                <a:ea typeface="Calibri" panose="020F0502020204030204" pitchFamily="34" charset="0"/>
                <a:cs typeface="Times New Roman" panose="02020603050405020304" pitchFamily="18" charset="0"/>
              </a:rPr>
              <a:t>o</a:t>
            </a:r>
            <a:r>
              <a:rPr lang="en-US" sz="3200" kern="100" dirty="0">
                <a:solidFill>
                  <a:srgbClr val="FFFF00"/>
                </a:solidFill>
                <a:effectLst/>
                <a:ea typeface="Calibri" panose="020F0502020204030204" pitchFamily="34" charset="0"/>
                <a:cs typeface="Times New Roman" panose="02020603050405020304" pitchFamily="18" charset="0"/>
              </a:rPr>
              <a:t>t </a:t>
            </a:r>
            <a:r>
              <a:rPr lang="en-US" sz="3200" kern="100" dirty="0">
                <a:solidFill>
                  <a:srgbClr val="92D050"/>
                </a:solidFill>
                <a:effectLst/>
                <a:ea typeface="Calibri" panose="020F0502020204030204" pitchFamily="34" charset="0"/>
                <a:cs typeface="Times New Roman" panose="02020603050405020304" pitchFamily="18" charset="0"/>
              </a:rPr>
              <a:t>o</a:t>
            </a:r>
            <a:r>
              <a:rPr lang="en-US" sz="3200" kern="100" dirty="0">
                <a:solidFill>
                  <a:srgbClr val="00B050"/>
                </a:solidFill>
                <a:effectLst/>
                <a:ea typeface="Calibri" panose="020F0502020204030204" pitchFamily="34" charset="0"/>
                <a:cs typeface="Times New Roman" panose="02020603050405020304" pitchFamily="18" charset="0"/>
              </a:rPr>
              <a:t>v</a:t>
            </a:r>
            <a:r>
              <a:rPr lang="en-US" sz="3200" kern="100" dirty="0">
                <a:solidFill>
                  <a:srgbClr val="00B0F0"/>
                </a:solidFill>
                <a:effectLst/>
                <a:ea typeface="Calibri" panose="020F0502020204030204" pitchFamily="34" charset="0"/>
                <a:cs typeface="Times New Roman" panose="02020603050405020304" pitchFamily="18" charset="0"/>
              </a:rPr>
              <a:t>e</a:t>
            </a:r>
            <a:r>
              <a:rPr lang="en-US" sz="3200" kern="100" dirty="0">
                <a:solidFill>
                  <a:srgbClr val="0070C0"/>
                </a:solidFill>
                <a:effectLst/>
                <a:ea typeface="Calibri" panose="020F0502020204030204" pitchFamily="34" charset="0"/>
                <a:cs typeface="Times New Roman" panose="02020603050405020304" pitchFamily="18" charset="0"/>
              </a:rPr>
              <a:t>r</a:t>
            </a:r>
            <a:r>
              <a:rPr lang="en-US" sz="3200" kern="100" dirty="0">
                <a:solidFill>
                  <a:srgbClr val="7030A0"/>
                </a:solidFill>
                <a:effectLst/>
                <a:ea typeface="Calibri" panose="020F0502020204030204" pitchFamily="34" charset="0"/>
                <a:cs typeface="Times New Roman" panose="02020603050405020304" pitchFamily="18" charset="0"/>
              </a:rPr>
              <a:t>w</a:t>
            </a:r>
            <a:r>
              <a:rPr lang="en-US" sz="3200" kern="100" dirty="0">
                <a:solidFill>
                  <a:srgbClr val="C00000"/>
                </a:solidFill>
                <a:effectLst/>
                <a:ea typeface="Calibri" panose="020F0502020204030204" pitchFamily="34" charset="0"/>
                <a:cs typeface="Times New Roman" panose="02020603050405020304" pitchFamily="18" charset="0"/>
              </a:rPr>
              <a:t>h</a:t>
            </a:r>
            <a:r>
              <a:rPr lang="en-US" sz="3200" kern="100" dirty="0">
                <a:solidFill>
                  <a:srgbClr val="FF0000"/>
                </a:solidFill>
                <a:effectLst/>
                <a:ea typeface="Calibri" panose="020F0502020204030204" pitchFamily="34" charset="0"/>
                <a:cs typeface="Times New Roman" panose="02020603050405020304" pitchFamily="18" charset="0"/>
              </a:rPr>
              <a:t>e</a:t>
            </a:r>
            <a:r>
              <a:rPr lang="en-US" sz="3200" kern="100" dirty="0">
                <a:solidFill>
                  <a:srgbClr val="FFC000"/>
                </a:solidFill>
                <a:effectLst/>
                <a:ea typeface="Calibri" panose="020F0502020204030204" pitchFamily="34" charset="0"/>
                <a:cs typeface="Times New Roman" panose="02020603050405020304" pitchFamily="18" charset="0"/>
              </a:rPr>
              <a:t>l</a:t>
            </a:r>
            <a:r>
              <a:rPr lang="en-US" sz="3200" kern="100" dirty="0">
                <a:solidFill>
                  <a:srgbClr val="FFFF00"/>
                </a:solidFill>
                <a:effectLst/>
                <a:ea typeface="Calibri" panose="020F0502020204030204" pitchFamily="34" charset="0"/>
                <a:cs typeface="Times New Roman" panose="02020603050405020304" pitchFamily="18" charset="0"/>
              </a:rPr>
              <a:t>m</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92D050"/>
                </a:solidFill>
                <a:effectLst/>
                <a:ea typeface="Calibri" panose="020F0502020204030204" pitchFamily="34" charset="0"/>
                <a:cs typeface="Times New Roman" panose="02020603050405020304" pitchFamily="18" charset="0"/>
              </a:rPr>
              <a:t>t</a:t>
            </a:r>
            <a:r>
              <a:rPr lang="en-US" sz="3200" kern="100" dirty="0">
                <a:solidFill>
                  <a:srgbClr val="00B050"/>
                </a:solidFill>
                <a:effectLst/>
                <a:ea typeface="Calibri" panose="020F0502020204030204" pitchFamily="34" charset="0"/>
                <a:cs typeface="Times New Roman" panose="02020603050405020304" pitchFamily="18" charset="0"/>
              </a:rPr>
              <a:t>h</a:t>
            </a:r>
            <a:r>
              <a:rPr lang="en-US" sz="3200" kern="100" dirty="0">
                <a:solidFill>
                  <a:srgbClr val="00B0F0"/>
                </a:solidFill>
                <a:effectLst/>
                <a:ea typeface="Calibri" panose="020F0502020204030204" pitchFamily="34" charset="0"/>
                <a:cs typeface="Times New Roman" panose="02020603050405020304" pitchFamily="18" charset="0"/>
              </a:rPr>
              <a:t>e</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0070C0"/>
                </a:solidFill>
                <a:effectLst/>
                <a:ea typeface="Calibri" panose="020F0502020204030204" pitchFamily="34" charset="0"/>
                <a:cs typeface="Times New Roman" panose="02020603050405020304" pitchFamily="18" charset="0"/>
              </a:rPr>
              <a:t>m</a:t>
            </a:r>
            <a:r>
              <a:rPr lang="en-US" sz="3200" kern="100" dirty="0">
                <a:solidFill>
                  <a:srgbClr val="7030A0"/>
                </a:solidFill>
                <a:effectLst/>
                <a:ea typeface="Calibri" panose="020F0502020204030204" pitchFamily="34" charset="0"/>
                <a:cs typeface="Times New Roman" panose="02020603050405020304" pitchFamily="18" charset="0"/>
              </a:rPr>
              <a:t>a</a:t>
            </a:r>
            <a:r>
              <a:rPr lang="en-US" sz="3200" kern="100" dirty="0">
                <a:solidFill>
                  <a:srgbClr val="C00000"/>
                </a:solidFill>
                <a:effectLst/>
                <a:ea typeface="Calibri" panose="020F0502020204030204" pitchFamily="34" charset="0"/>
                <a:cs typeface="Times New Roman" panose="02020603050405020304" pitchFamily="18" charset="0"/>
              </a:rPr>
              <a:t>i</a:t>
            </a:r>
            <a:r>
              <a:rPr lang="en-US" sz="3200" kern="100" dirty="0">
                <a:solidFill>
                  <a:srgbClr val="FF0000"/>
                </a:solidFill>
                <a:effectLst/>
                <a:ea typeface="Calibri" panose="020F0502020204030204" pitchFamily="34" charset="0"/>
                <a:cs typeface="Times New Roman" panose="02020603050405020304" pitchFamily="18" charset="0"/>
              </a:rPr>
              <a:t>n</a:t>
            </a:r>
            <a:r>
              <a:rPr lang="en-US" sz="3200" kern="100" dirty="0">
                <a:effectLst/>
                <a:ea typeface="Calibri" panose="020F0502020204030204" pitchFamily="34" charset="0"/>
                <a:cs typeface="Times New Roman" panose="02020603050405020304" pitchFamily="18" charset="0"/>
              </a:rPr>
              <a:t> </a:t>
            </a:r>
            <a:r>
              <a:rPr lang="en-US" sz="3200" kern="100" dirty="0">
                <a:solidFill>
                  <a:srgbClr val="FFC000"/>
                </a:solidFill>
                <a:effectLst/>
                <a:ea typeface="Calibri" panose="020F0502020204030204" pitchFamily="34" charset="0"/>
                <a:cs typeface="Times New Roman" panose="02020603050405020304" pitchFamily="18" charset="0"/>
              </a:rPr>
              <a:t>p</a:t>
            </a:r>
            <a:r>
              <a:rPr lang="en-US" sz="3200" kern="100" dirty="0">
                <a:solidFill>
                  <a:srgbClr val="FFFF00"/>
                </a:solidFill>
                <a:effectLst/>
                <a:ea typeface="Calibri" panose="020F0502020204030204" pitchFamily="34" charset="0"/>
                <a:cs typeface="Times New Roman" panose="02020603050405020304" pitchFamily="18" charset="0"/>
              </a:rPr>
              <a:t>o</a:t>
            </a:r>
            <a:r>
              <a:rPr lang="en-US" sz="3200" kern="100" dirty="0">
                <a:solidFill>
                  <a:srgbClr val="92D050"/>
                </a:solidFill>
                <a:effectLst/>
                <a:ea typeface="Calibri" panose="020F0502020204030204" pitchFamily="34" charset="0"/>
                <a:cs typeface="Times New Roman" panose="02020603050405020304" pitchFamily="18" charset="0"/>
              </a:rPr>
              <a:t>i</a:t>
            </a:r>
            <a:r>
              <a:rPr lang="en-US" sz="3200" kern="100" dirty="0">
                <a:solidFill>
                  <a:srgbClr val="00B050"/>
                </a:solidFill>
                <a:effectLst/>
                <a:ea typeface="Calibri" panose="020F0502020204030204" pitchFamily="34" charset="0"/>
                <a:cs typeface="Times New Roman" panose="02020603050405020304" pitchFamily="18" charset="0"/>
              </a:rPr>
              <a:t>n</a:t>
            </a:r>
            <a:r>
              <a:rPr lang="en-US" sz="3200" kern="100" dirty="0">
                <a:solidFill>
                  <a:srgbClr val="00B0F0"/>
                </a:solidFill>
                <a:effectLst/>
                <a:ea typeface="Calibri" panose="020F0502020204030204" pitchFamily="34" charset="0"/>
                <a:cs typeface="Times New Roman" panose="02020603050405020304" pitchFamily="18" charset="0"/>
              </a:rPr>
              <a:t>t</a:t>
            </a:r>
            <a:r>
              <a:rPr lang="en-US" sz="3200" kern="1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9285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2" presetClass="emph" presetSubtype="0" fill="hold" grpId="0" nodeType="afterEffect">
                                  <p:stCondLst>
                                    <p:cond delay="100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584F-7974-57A3-18D8-C0AA2ECF248A}"/>
              </a:ext>
            </a:extLst>
          </p:cNvPr>
          <p:cNvSpPr>
            <a:spLocks noGrp="1"/>
          </p:cNvSpPr>
          <p:nvPr>
            <p:ph type="title"/>
          </p:nvPr>
        </p:nvSpPr>
        <p:spPr/>
        <p:txBody>
          <a:bodyPr/>
          <a:lstStyle/>
          <a:p>
            <a:pPr algn="ctr"/>
            <a:r>
              <a:rPr lang="en-US" dirty="0"/>
              <a:t>The Use Of Color</a:t>
            </a:r>
          </a:p>
        </p:txBody>
      </p:sp>
      <p:sp>
        <p:nvSpPr>
          <p:cNvPr id="4" name="TextBox 3">
            <a:extLst>
              <a:ext uri="{FF2B5EF4-FFF2-40B4-BE49-F238E27FC236}">
                <a16:creationId xmlns:a16="http://schemas.microsoft.com/office/drawing/2014/main" id="{FE2723D1-3028-4B80-AB43-6E076C8AA62D}"/>
              </a:ext>
            </a:extLst>
          </p:cNvPr>
          <p:cNvSpPr txBox="1"/>
          <p:nvPr/>
        </p:nvSpPr>
        <p:spPr>
          <a:xfrm>
            <a:off x="1405720" y="3090528"/>
            <a:ext cx="9539784" cy="1105495"/>
          </a:xfrm>
          <a:prstGeom prst="rect">
            <a:avLst/>
          </a:prstGeom>
          <a:noFill/>
        </p:spPr>
        <p:txBody>
          <a:bodyPr wrap="square">
            <a:spAutoFit/>
          </a:bodyPr>
          <a:lstStyle/>
          <a:p>
            <a:pPr marR="0" lvl="0" algn="ctr">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Avoid bright neon colors—they may catch the eye but they are hard to focus upon.</a:t>
            </a:r>
          </a:p>
        </p:txBody>
      </p:sp>
      <p:sp>
        <p:nvSpPr>
          <p:cNvPr id="5" name="TextBox 4">
            <a:extLst>
              <a:ext uri="{FF2B5EF4-FFF2-40B4-BE49-F238E27FC236}">
                <a16:creationId xmlns:a16="http://schemas.microsoft.com/office/drawing/2014/main" id="{71CF2F71-7FA6-0072-62EF-411C77186B4D}"/>
              </a:ext>
            </a:extLst>
          </p:cNvPr>
          <p:cNvSpPr txBox="1"/>
          <p:nvPr/>
        </p:nvSpPr>
        <p:spPr>
          <a:xfrm>
            <a:off x="5588665" y="5425485"/>
            <a:ext cx="1287532" cy="369332"/>
          </a:xfrm>
          <a:prstGeom prst="rect">
            <a:avLst/>
          </a:prstGeom>
          <a:noFill/>
        </p:spPr>
        <p:txBody>
          <a:bodyPr wrap="none" rtlCol="0">
            <a:spAutoFit/>
          </a:bodyPr>
          <a:lstStyle/>
          <a:p>
            <a:r>
              <a:rPr lang="en-US" dirty="0"/>
              <a:t>NO </a:t>
            </a:r>
            <a:r>
              <a:rPr lang="en-US" dirty="0">
                <a:solidFill>
                  <a:srgbClr val="66FFFF"/>
                </a:solidFill>
              </a:rPr>
              <a:t>NEON</a:t>
            </a:r>
          </a:p>
        </p:txBody>
      </p:sp>
      <p:sp>
        <p:nvSpPr>
          <p:cNvPr id="7" name="TextBox 6">
            <a:extLst>
              <a:ext uri="{FF2B5EF4-FFF2-40B4-BE49-F238E27FC236}">
                <a16:creationId xmlns:a16="http://schemas.microsoft.com/office/drawing/2014/main" id="{D2F98ECE-A5DA-3D2A-4CA0-AD84D8703473}"/>
              </a:ext>
            </a:extLst>
          </p:cNvPr>
          <p:cNvSpPr txBox="1"/>
          <p:nvPr/>
        </p:nvSpPr>
        <p:spPr>
          <a:xfrm>
            <a:off x="6096000" y="4506420"/>
            <a:ext cx="1560394" cy="369332"/>
          </a:xfrm>
          <a:prstGeom prst="rect">
            <a:avLst/>
          </a:prstGeom>
          <a:noFill/>
        </p:spPr>
        <p:txBody>
          <a:bodyPr wrap="square">
            <a:spAutoFit/>
          </a:bodyPr>
          <a:lstStyle/>
          <a:p>
            <a:r>
              <a:rPr lang="en-US" dirty="0"/>
              <a:t>NO </a:t>
            </a:r>
            <a:r>
              <a:rPr lang="en-US" dirty="0">
                <a:solidFill>
                  <a:srgbClr val="FF99FF"/>
                </a:solidFill>
              </a:rPr>
              <a:t>NEON</a:t>
            </a:r>
          </a:p>
        </p:txBody>
      </p:sp>
      <p:sp>
        <p:nvSpPr>
          <p:cNvPr id="9" name="TextBox 8">
            <a:extLst>
              <a:ext uri="{FF2B5EF4-FFF2-40B4-BE49-F238E27FC236}">
                <a16:creationId xmlns:a16="http://schemas.microsoft.com/office/drawing/2014/main" id="{42429B32-DC67-127B-F315-66FBD3129286}"/>
              </a:ext>
            </a:extLst>
          </p:cNvPr>
          <p:cNvSpPr txBox="1"/>
          <p:nvPr/>
        </p:nvSpPr>
        <p:spPr>
          <a:xfrm>
            <a:off x="2978625" y="4930422"/>
            <a:ext cx="1402307" cy="369332"/>
          </a:xfrm>
          <a:prstGeom prst="rect">
            <a:avLst/>
          </a:prstGeom>
          <a:noFill/>
        </p:spPr>
        <p:txBody>
          <a:bodyPr wrap="square">
            <a:spAutoFit/>
          </a:bodyPr>
          <a:lstStyle/>
          <a:p>
            <a:r>
              <a:rPr lang="en-US" dirty="0"/>
              <a:t>NO </a:t>
            </a:r>
            <a:r>
              <a:rPr lang="en-US" dirty="0">
                <a:solidFill>
                  <a:srgbClr val="66FF66"/>
                </a:solidFill>
              </a:rPr>
              <a:t>NEON</a:t>
            </a:r>
          </a:p>
        </p:txBody>
      </p:sp>
      <p:sp>
        <p:nvSpPr>
          <p:cNvPr id="15" name="TextBox 14">
            <a:extLst>
              <a:ext uri="{FF2B5EF4-FFF2-40B4-BE49-F238E27FC236}">
                <a16:creationId xmlns:a16="http://schemas.microsoft.com/office/drawing/2014/main" id="{0803ECD2-8FC9-6EE4-534D-919A310AEDB0}"/>
              </a:ext>
            </a:extLst>
          </p:cNvPr>
          <p:cNvSpPr txBox="1"/>
          <p:nvPr/>
        </p:nvSpPr>
        <p:spPr>
          <a:xfrm>
            <a:off x="8724332" y="4561090"/>
            <a:ext cx="1560394" cy="369332"/>
          </a:xfrm>
          <a:prstGeom prst="rect">
            <a:avLst/>
          </a:prstGeom>
          <a:noFill/>
        </p:spPr>
        <p:txBody>
          <a:bodyPr wrap="square">
            <a:spAutoFit/>
          </a:bodyPr>
          <a:lstStyle/>
          <a:p>
            <a:r>
              <a:rPr lang="en-US" dirty="0"/>
              <a:t>NO </a:t>
            </a:r>
            <a:r>
              <a:rPr lang="en-US" dirty="0">
                <a:solidFill>
                  <a:srgbClr val="FFFF00"/>
                </a:solidFill>
              </a:rPr>
              <a:t>NEON</a:t>
            </a:r>
          </a:p>
        </p:txBody>
      </p:sp>
    </p:spTree>
    <p:extLst>
      <p:ext uri="{BB962C8B-B14F-4D97-AF65-F5344CB8AC3E}">
        <p14:creationId xmlns:p14="http://schemas.microsoft.com/office/powerpoint/2010/main" val="23176877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xit" presetSubtype="0" fill="hold" grpId="0" nodeType="afterEffect">
                                  <p:stCondLst>
                                    <p:cond delay="1000"/>
                                  </p:stCondLst>
                                  <p:childTnLst>
                                    <p:anim calcmode="lin" valueType="num">
                                      <p:cBhvr>
                                        <p:cTn id="12" dur="1000"/>
                                        <p:tgtEl>
                                          <p:spTgt spid="5"/>
                                        </p:tgtEl>
                                        <p:attrNameLst>
                                          <p:attrName>ppt_w</p:attrName>
                                        </p:attrNameLst>
                                      </p:cBhvr>
                                      <p:tavLst>
                                        <p:tav tm="0">
                                          <p:val>
                                            <p:strVal val="ppt_w"/>
                                          </p:val>
                                        </p:tav>
                                        <p:tav tm="100000">
                                          <p:val>
                                            <p:fltVal val="0"/>
                                          </p:val>
                                        </p:tav>
                                      </p:tavLst>
                                    </p:anim>
                                    <p:anim calcmode="lin" valueType="num">
                                      <p:cBhvr>
                                        <p:cTn id="13" dur="1000"/>
                                        <p:tgtEl>
                                          <p:spTgt spid="5"/>
                                        </p:tgtEl>
                                        <p:attrNameLst>
                                          <p:attrName>ppt_h</p:attrName>
                                        </p:attrNameLst>
                                      </p:cBhvr>
                                      <p:tavLst>
                                        <p:tav tm="0">
                                          <p:val>
                                            <p:strVal val="ppt_h"/>
                                          </p:val>
                                        </p:tav>
                                        <p:tav tm="100000">
                                          <p:val>
                                            <p:fltVal val="0"/>
                                          </p:val>
                                        </p:tav>
                                      </p:tavLst>
                                    </p:anim>
                                    <p:anim calcmode="lin" valueType="num">
                                      <p:cBhvr>
                                        <p:cTn id="14" dur="1000"/>
                                        <p:tgtEl>
                                          <p:spTgt spid="5"/>
                                        </p:tgtEl>
                                        <p:attrNameLst>
                                          <p:attrName>style.rotation</p:attrName>
                                        </p:attrNameLst>
                                      </p:cBhvr>
                                      <p:tavLst>
                                        <p:tav tm="0">
                                          <p:val>
                                            <p:fltVal val="0"/>
                                          </p:val>
                                        </p:tav>
                                        <p:tav tm="100000">
                                          <p:val>
                                            <p:fltVal val="90"/>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par>
                          <p:cTn id="17" fill="hold">
                            <p:stCondLst>
                              <p:cond delay="4000"/>
                            </p:stCondLst>
                            <p:childTnLst>
                              <p:par>
                                <p:cTn id="18" presetID="31" presetClass="exit" presetSubtype="0" fill="hold" grpId="0" nodeType="afterEffect">
                                  <p:stCondLst>
                                    <p:cond delay="1000"/>
                                  </p:stCondLst>
                                  <p:childTnLst>
                                    <p:anim calcmode="lin" valueType="num">
                                      <p:cBhvr>
                                        <p:cTn id="19" dur="1000"/>
                                        <p:tgtEl>
                                          <p:spTgt spid="7"/>
                                        </p:tgtEl>
                                        <p:attrNameLst>
                                          <p:attrName>ppt_w</p:attrName>
                                        </p:attrNameLst>
                                      </p:cBhvr>
                                      <p:tavLst>
                                        <p:tav tm="0">
                                          <p:val>
                                            <p:strVal val="ppt_w"/>
                                          </p:val>
                                        </p:tav>
                                        <p:tav tm="100000">
                                          <p:val>
                                            <p:fltVal val="0"/>
                                          </p:val>
                                        </p:tav>
                                      </p:tavLst>
                                    </p:anim>
                                    <p:anim calcmode="lin" valueType="num">
                                      <p:cBhvr>
                                        <p:cTn id="20" dur="1000"/>
                                        <p:tgtEl>
                                          <p:spTgt spid="7"/>
                                        </p:tgtEl>
                                        <p:attrNameLst>
                                          <p:attrName>ppt_h</p:attrName>
                                        </p:attrNameLst>
                                      </p:cBhvr>
                                      <p:tavLst>
                                        <p:tav tm="0">
                                          <p:val>
                                            <p:strVal val="ppt_h"/>
                                          </p:val>
                                        </p:tav>
                                        <p:tav tm="100000">
                                          <p:val>
                                            <p:fltVal val="0"/>
                                          </p:val>
                                        </p:tav>
                                      </p:tavLst>
                                    </p:anim>
                                    <p:anim calcmode="lin" valueType="num">
                                      <p:cBhvr>
                                        <p:cTn id="21" dur="1000"/>
                                        <p:tgtEl>
                                          <p:spTgt spid="7"/>
                                        </p:tgtEl>
                                        <p:attrNameLst>
                                          <p:attrName>style.rotation</p:attrName>
                                        </p:attrNameLst>
                                      </p:cBhvr>
                                      <p:tavLst>
                                        <p:tav tm="0">
                                          <p:val>
                                            <p:fltVal val="0"/>
                                          </p:val>
                                        </p:tav>
                                        <p:tav tm="100000">
                                          <p:val>
                                            <p:fltVal val="90"/>
                                          </p:val>
                                        </p:tav>
                                      </p:tavLst>
                                    </p:anim>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childTnLst>
                          </p:cTn>
                        </p:par>
                        <p:par>
                          <p:cTn id="24" fill="hold">
                            <p:stCondLst>
                              <p:cond delay="6000"/>
                            </p:stCondLst>
                            <p:childTnLst>
                              <p:par>
                                <p:cTn id="25" presetID="31" presetClass="exit" presetSubtype="0" fill="hold" nodeType="afterEffect">
                                  <p:stCondLst>
                                    <p:cond delay="1000"/>
                                  </p:stCondLst>
                                  <p:childTnLst>
                                    <p:anim calcmode="lin" valueType="num">
                                      <p:cBhvr>
                                        <p:cTn id="26" dur="1000"/>
                                        <p:tgtEl>
                                          <p:spTgt spid="15">
                                            <p:txEl>
                                              <p:pRg st="0" end="0"/>
                                            </p:txEl>
                                          </p:spTgt>
                                        </p:tgtEl>
                                        <p:attrNameLst>
                                          <p:attrName>ppt_w</p:attrName>
                                        </p:attrNameLst>
                                      </p:cBhvr>
                                      <p:tavLst>
                                        <p:tav tm="0">
                                          <p:val>
                                            <p:strVal val="ppt_w"/>
                                          </p:val>
                                        </p:tav>
                                        <p:tav tm="100000">
                                          <p:val>
                                            <p:fltVal val="0"/>
                                          </p:val>
                                        </p:tav>
                                      </p:tavLst>
                                    </p:anim>
                                    <p:anim calcmode="lin" valueType="num">
                                      <p:cBhvr>
                                        <p:cTn id="27" dur="1000"/>
                                        <p:tgtEl>
                                          <p:spTgt spid="15">
                                            <p:txEl>
                                              <p:pRg st="0" end="0"/>
                                            </p:txEl>
                                          </p:spTgt>
                                        </p:tgtEl>
                                        <p:attrNameLst>
                                          <p:attrName>ppt_h</p:attrName>
                                        </p:attrNameLst>
                                      </p:cBhvr>
                                      <p:tavLst>
                                        <p:tav tm="0">
                                          <p:val>
                                            <p:strVal val="ppt_h"/>
                                          </p:val>
                                        </p:tav>
                                        <p:tav tm="100000">
                                          <p:val>
                                            <p:fltVal val="0"/>
                                          </p:val>
                                        </p:tav>
                                      </p:tavLst>
                                    </p:anim>
                                    <p:anim calcmode="lin" valueType="num">
                                      <p:cBhvr>
                                        <p:cTn id="28" dur="1000"/>
                                        <p:tgtEl>
                                          <p:spTgt spid="15">
                                            <p:txEl>
                                              <p:pRg st="0" end="0"/>
                                            </p:txEl>
                                          </p:spTgt>
                                        </p:tgtEl>
                                        <p:attrNameLst>
                                          <p:attrName>style.rotation</p:attrName>
                                        </p:attrNameLst>
                                      </p:cBhvr>
                                      <p:tavLst>
                                        <p:tav tm="0">
                                          <p:val>
                                            <p:fltVal val="0"/>
                                          </p:val>
                                        </p:tav>
                                        <p:tav tm="100000">
                                          <p:val>
                                            <p:fltVal val="90"/>
                                          </p:val>
                                        </p:tav>
                                      </p:tavLst>
                                    </p:anim>
                                    <p:animEffect transition="out" filter="fade">
                                      <p:cBhvr>
                                        <p:cTn id="29" dur="1000"/>
                                        <p:tgtEl>
                                          <p:spTgt spid="15">
                                            <p:txEl>
                                              <p:pRg st="0" end="0"/>
                                            </p:txEl>
                                          </p:spTgt>
                                        </p:tgtEl>
                                      </p:cBhvr>
                                    </p:animEffect>
                                    <p:set>
                                      <p:cBhvr>
                                        <p:cTn id="30" dur="1" fill="hold">
                                          <p:stCondLst>
                                            <p:cond delay="999"/>
                                          </p:stCondLst>
                                        </p:cTn>
                                        <p:tgtEl>
                                          <p:spTgt spid="15">
                                            <p:txEl>
                                              <p:pRg st="0" end="0"/>
                                            </p:txEl>
                                          </p:spTgt>
                                        </p:tgtEl>
                                        <p:attrNameLst>
                                          <p:attrName>style.visibility</p:attrName>
                                        </p:attrNameLst>
                                      </p:cBhvr>
                                      <p:to>
                                        <p:strVal val="hidden"/>
                                      </p:to>
                                    </p:set>
                                  </p:childTnLst>
                                </p:cTn>
                              </p:par>
                            </p:childTnLst>
                          </p:cTn>
                        </p:par>
                        <p:par>
                          <p:cTn id="31" fill="hold">
                            <p:stCondLst>
                              <p:cond delay="8000"/>
                            </p:stCondLst>
                            <p:childTnLst>
                              <p:par>
                                <p:cTn id="32" presetID="31" presetClass="exit" presetSubtype="0" fill="hold" grpId="0" nodeType="afterEffect">
                                  <p:stCondLst>
                                    <p:cond delay="1000"/>
                                  </p:stCondLst>
                                  <p:childTnLst>
                                    <p:anim calcmode="lin" valueType="num">
                                      <p:cBhvr>
                                        <p:cTn id="33" dur="1000"/>
                                        <p:tgtEl>
                                          <p:spTgt spid="9"/>
                                        </p:tgtEl>
                                        <p:attrNameLst>
                                          <p:attrName>ppt_w</p:attrName>
                                        </p:attrNameLst>
                                      </p:cBhvr>
                                      <p:tavLst>
                                        <p:tav tm="0">
                                          <p:val>
                                            <p:strVal val="ppt_w"/>
                                          </p:val>
                                        </p:tav>
                                        <p:tav tm="100000">
                                          <p:val>
                                            <p:fltVal val="0"/>
                                          </p:val>
                                        </p:tav>
                                      </p:tavLst>
                                    </p:anim>
                                    <p:anim calcmode="lin" valueType="num">
                                      <p:cBhvr>
                                        <p:cTn id="34" dur="1000"/>
                                        <p:tgtEl>
                                          <p:spTgt spid="9"/>
                                        </p:tgtEl>
                                        <p:attrNameLst>
                                          <p:attrName>ppt_h</p:attrName>
                                        </p:attrNameLst>
                                      </p:cBhvr>
                                      <p:tavLst>
                                        <p:tav tm="0">
                                          <p:val>
                                            <p:strVal val="ppt_h"/>
                                          </p:val>
                                        </p:tav>
                                        <p:tav tm="100000">
                                          <p:val>
                                            <p:fltVal val="0"/>
                                          </p:val>
                                        </p:tav>
                                      </p:tavLst>
                                    </p:anim>
                                    <p:anim calcmode="lin" valueType="num">
                                      <p:cBhvr>
                                        <p:cTn id="35" dur="1000"/>
                                        <p:tgtEl>
                                          <p:spTgt spid="9"/>
                                        </p:tgtEl>
                                        <p:attrNameLst>
                                          <p:attrName>style.rotation</p:attrName>
                                        </p:attrNameLst>
                                      </p:cBhvr>
                                      <p:tavLst>
                                        <p:tav tm="0">
                                          <p:val>
                                            <p:fltVal val="0"/>
                                          </p:val>
                                        </p:tav>
                                        <p:tav tm="100000">
                                          <p:val>
                                            <p:fltVal val="90"/>
                                          </p:val>
                                        </p:tav>
                                      </p:tavLst>
                                    </p:anim>
                                    <p:animEffect transition="out" filter="fade">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5C5C-6AFC-03B4-A8C3-50071D518175}"/>
              </a:ext>
            </a:extLst>
          </p:cNvPr>
          <p:cNvSpPr>
            <a:spLocks noGrp="1"/>
          </p:cNvSpPr>
          <p:nvPr>
            <p:ph type="title"/>
          </p:nvPr>
        </p:nvSpPr>
        <p:spPr/>
        <p:txBody>
          <a:bodyPr/>
          <a:lstStyle/>
          <a:p>
            <a:pPr algn="ctr"/>
            <a:r>
              <a:rPr lang="en-US" dirty="0"/>
              <a:t>The Use Of Lettering</a:t>
            </a:r>
          </a:p>
        </p:txBody>
      </p:sp>
      <p:sp>
        <p:nvSpPr>
          <p:cNvPr id="3" name="Content Placeholder 2">
            <a:extLst>
              <a:ext uri="{FF2B5EF4-FFF2-40B4-BE49-F238E27FC236}">
                <a16:creationId xmlns:a16="http://schemas.microsoft.com/office/drawing/2014/main" id="{808BCCB4-AFA9-FB09-D629-8043D219B133}"/>
              </a:ext>
            </a:extLst>
          </p:cNvPr>
          <p:cNvSpPr>
            <a:spLocks noGrp="1"/>
          </p:cNvSpPr>
          <p:nvPr>
            <p:ph sz="half" idx="1"/>
          </p:nvPr>
        </p:nvSpPr>
        <p:spPr>
          <a:xfrm>
            <a:off x="245932" y="2603500"/>
            <a:ext cx="4828744" cy="3416301"/>
          </a:xfrm>
        </p:spPr>
        <p:txBody>
          <a:bodyPr/>
          <a:lstStyle/>
          <a:p>
            <a:pPr marL="0" indent="0" algn="ctr">
              <a:buNone/>
            </a:pPr>
            <a:r>
              <a:rPr lang="en-US" sz="3200" kern="100" dirty="0">
                <a:effectLst/>
                <a:ea typeface="Calibri" panose="020F0502020204030204" pitchFamily="34" charset="0"/>
                <a:cs typeface="Times New Roman" panose="02020603050405020304" pitchFamily="18" charset="0"/>
              </a:rPr>
              <a:t>When considering lettering, lower-case letters are easier to read than all capitals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08DF0567-E2A9-A434-561A-8ADE545479B0}"/>
              </a:ext>
            </a:extLst>
          </p:cNvPr>
          <p:cNvSpPr>
            <a:spLocks noGrp="1"/>
          </p:cNvSpPr>
          <p:nvPr>
            <p:ph sz="half" idx="2"/>
          </p:nvPr>
        </p:nvSpPr>
        <p:spPr>
          <a:xfrm>
            <a:off x="5369859" y="2603500"/>
            <a:ext cx="6261801" cy="1269253"/>
          </a:xfrm>
        </p:spPr>
        <p:txBody>
          <a:bodyPr>
            <a:normAutofit/>
          </a:bodyPr>
          <a:lstStyle/>
          <a:p>
            <a:pPr marL="0" indent="0" algn="ctr">
              <a:buNone/>
            </a:pPr>
            <a:r>
              <a:rPr lang="en-US" sz="3200" dirty="0"/>
              <a:t>I AM NOT SO EASY TO READ!!!!</a:t>
            </a:r>
          </a:p>
        </p:txBody>
      </p:sp>
      <p:sp>
        <p:nvSpPr>
          <p:cNvPr id="6" name="TextBox 5">
            <a:extLst>
              <a:ext uri="{FF2B5EF4-FFF2-40B4-BE49-F238E27FC236}">
                <a16:creationId xmlns:a16="http://schemas.microsoft.com/office/drawing/2014/main" id="{7AFD43EE-FC9A-A664-3543-85B273E86F48}"/>
              </a:ext>
            </a:extLst>
          </p:cNvPr>
          <p:cNvSpPr txBox="1"/>
          <p:nvPr/>
        </p:nvSpPr>
        <p:spPr>
          <a:xfrm>
            <a:off x="5369859" y="4251477"/>
            <a:ext cx="6261801" cy="861774"/>
          </a:xfrm>
          <a:prstGeom prst="rect">
            <a:avLst/>
          </a:prstGeom>
          <a:noFill/>
        </p:spPr>
        <p:txBody>
          <a:bodyPr wrap="square">
            <a:spAutoFit/>
          </a:bodyPr>
          <a:lstStyle/>
          <a:p>
            <a:pPr algn="ctr"/>
            <a:endParaRPr lang="en-US" sz="1800" dirty="0"/>
          </a:p>
          <a:p>
            <a:pPr algn="ctr"/>
            <a:r>
              <a:rPr lang="en-US" sz="3200" dirty="0"/>
              <a:t>I am easier to read!!!!!</a:t>
            </a:r>
          </a:p>
        </p:txBody>
      </p:sp>
    </p:spTree>
    <p:extLst>
      <p:ext uri="{BB962C8B-B14F-4D97-AF65-F5344CB8AC3E}">
        <p14:creationId xmlns:p14="http://schemas.microsoft.com/office/powerpoint/2010/main" val="2333653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F649-F7BC-426A-8865-9CD2AD5E067B}"/>
              </a:ext>
            </a:extLst>
          </p:cNvPr>
          <p:cNvSpPr>
            <a:spLocks noGrp="1"/>
          </p:cNvSpPr>
          <p:nvPr>
            <p:ph type="title"/>
          </p:nvPr>
        </p:nvSpPr>
        <p:spPr>
          <a:xfrm>
            <a:off x="1154956" y="859810"/>
            <a:ext cx="4351023" cy="2947915"/>
          </a:xfrm>
        </p:spPr>
        <p:txBody>
          <a:bodyPr/>
          <a:lstStyle/>
          <a:p>
            <a:pPr marL="342900" marR="0" lvl="0" indent="-342900" algn="ctr">
              <a:lnSpc>
                <a:spcPct val="107000"/>
              </a:lnSpc>
              <a:spcBef>
                <a:spcPts val="0"/>
              </a:spcBef>
              <a:spcAft>
                <a:spcPts val="0"/>
              </a:spcAft>
            </a:pPr>
            <a:r>
              <a:rPr lang="en-US" sz="3200" kern="100" dirty="0">
                <a:effectLst/>
                <a:latin typeface="+mn-lt"/>
                <a:ea typeface="Calibri" panose="020F0502020204030204" pitchFamily="34" charset="0"/>
                <a:cs typeface="Times New Roman" panose="02020603050405020304" pitchFamily="18" charset="0"/>
              </a:rPr>
              <a:t>Use capitals for emphasizing an important phrase or word.</a:t>
            </a:r>
            <a:br>
              <a:rPr lang="en-US" sz="3200" kern="100" dirty="0">
                <a:effectLst/>
                <a:latin typeface="+mn-lt"/>
                <a:ea typeface="Calibri" panose="020F0502020204030204" pitchFamily="34" charset="0"/>
                <a:cs typeface="Times New Roman" panose="02020603050405020304" pitchFamily="18" charset="0"/>
              </a:rPr>
            </a:br>
            <a:br>
              <a:rPr lang="en-US" sz="3200" kern="100" dirty="0">
                <a:effectLst/>
                <a:latin typeface="+mn-lt"/>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22173CCF-3200-D2EA-A0B3-1130C321F690}"/>
              </a:ext>
            </a:extLst>
          </p:cNvPr>
          <p:cNvSpPr>
            <a:spLocks noGrp="1"/>
          </p:cNvSpPr>
          <p:nvPr>
            <p:ph type="body" idx="1"/>
          </p:nvPr>
        </p:nvSpPr>
        <p:spPr>
          <a:xfrm>
            <a:off x="6768354" y="4176717"/>
            <a:ext cx="5423646" cy="1114620"/>
          </a:xfrm>
        </p:spPr>
        <p:txBody>
          <a:bodyPr>
            <a:normAutofit/>
          </a:bodyPr>
          <a:lstStyle/>
          <a:p>
            <a:r>
              <a:rPr lang="en-US" sz="3200" cap="none" dirty="0">
                <a:solidFill>
                  <a:schemeClr val="tx1"/>
                </a:solidFill>
              </a:rPr>
              <a:t>I am the MOST important!</a:t>
            </a:r>
          </a:p>
        </p:txBody>
      </p:sp>
      <p:sp>
        <p:nvSpPr>
          <p:cNvPr id="5" name="TextBox 4">
            <a:extLst>
              <a:ext uri="{FF2B5EF4-FFF2-40B4-BE49-F238E27FC236}">
                <a16:creationId xmlns:a16="http://schemas.microsoft.com/office/drawing/2014/main" id="{9130277C-AC57-85F4-CB60-C4E73F2A748F}"/>
              </a:ext>
            </a:extLst>
          </p:cNvPr>
          <p:cNvSpPr txBox="1"/>
          <p:nvPr/>
        </p:nvSpPr>
        <p:spPr>
          <a:xfrm>
            <a:off x="7553480" y="2605453"/>
            <a:ext cx="3483564" cy="461665"/>
          </a:xfrm>
          <a:prstGeom prst="rect">
            <a:avLst/>
          </a:prstGeom>
          <a:noFill/>
        </p:spPr>
        <p:txBody>
          <a:bodyPr wrap="square">
            <a:spAutoFit/>
          </a:bodyPr>
          <a:lstStyle/>
          <a:p>
            <a:r>
              <a:rPr lang="en-US" sz="2400" cap="none" dirty="0">
                <a:solidFill>
                  <a:schemeClr val="tx1"/>
                </a:solidFill>
              </a:rPr>
              <a:t>I am more important!</a:t>
            </a:r>
          </a:p>
        </p:txBody>
      </p:sp>
      <p:sp>
        <p:nvSpPr>
          <p:cNvPr id="7" name="TextBox 6">
            <a:extLst>
              <a:ext uri="{FF2B5EF4-FFF2-40B4-BE49-F238E27FC236}">
                <a16:creationId xmlns:a16="http://schemas.microsoft.com/office/drawing/2014/main" id="{BCE3BC96-0ECA-5956-D906-E6D25A046840}"/>
              </a:ext>
            </a:extLst>
          </p:cNvPr>
          <p:cNvSpPr txBox="1"/>
          <p:nvPr/>
        </p:nvSpPr>
        <p:spPr>
          <a:xfrm>
            <a:off x="6969325" y="3421539"/>
            <a:ext cx="4860430" cy="523220"/>
          </a:xfrm>
          <a:prstGeom prst="rect">
            <a:avLst/>
          </a:prstGeom>
          <a:noFill/>
        </p:spPr>
        <p:txBody>
          <a:bodyPr wrap="square">
            <a:spAutoFit/>
          </a:bodyPr>
          <a:lstStyle/>
          <a:p>
            <a:r>
              <a:rPr lang="en-US" sz="2800" cap="none" dirty="0">
                <a:solidFill>
                  <a:schemeClr val="tx1"/>
                </a:solidFill>
              </a:rPr>
              <a:t>I am </a:t>
            </a:r>
            <a:r>
              <a:rPr lang="en-US" sz="2800" dirty="0"/>
              <a:t>even more</a:t>
            </a:r>
            <a:r>
              <a:rPr lang="en-US" sz="2800" cap="none" dirty="0">
                <a:solidFill>
                  <a:schemeClr val="tx1"/>
                </a:solidFill>
              </a:rPr>
              <a:t> important!</a:t>
            </a:r>
          </a:p>
        </p:txBody>
      </p:sp>
      <p:sp>
        <p:nvSpPr>
          <p:cNvPr id="11" name="TextBox 10">
            <a:extLst>
              <a:ext uri="{FF2B5EF4-FFF2-40B4-BE49-F238E27FC236}">
                <a16:creationId xmlns:a16="http://schemas.microsoft.com/office/drawing/2014/main" id="{BF00DCC7-72CE-D861-A508-91804EE53F4E}"/>
              </a:ext>
            </a:extLst>
          </p:cNvPr>
          <p:cNvSpPr txBox="1"/>
          <p:nvPr/>
        </p:nvSpPr>
        <p:spPr>
          <a:xfrm>
            <a:off x="8029660" y="1851724"/>
            <a:ext cx="2739761" cy="369332"/>
          </a:xfrm>
          <a:prstGeom prst="rect">
            <a:avLst/>
          </a:prstGeom>
          <a:noFill/>
        </p:spPr>
        <p:txBody>
          <a:bodyPr wrap="square">
            <a:spAutoFit/>
          </a:bodyPr>
          <a:lstStyle/>
          <a:p>
            <a:r>
              <a:rPr lang="en-US" sz="1800" cap="none" dirty="0">
                <a:solidFill>
                  <a:schemeClr val="tx1"/>
                </a:solidFill>
              </a:rPr>
              <a:t>I am important!</a:t>
            </a:r>
          </a:p>
        </p:txBody>
      </p:sp>
      <p:sp>
        <p:nvSpPr>
          <p:cNvPr id="13" name="TextBox 12">
            <a:extLst>
              <a:ext uri="{FF2B5EF4-FFF2-40B4-BE49-F238E27FC236}">
                <a16:creationId xmlns:a16="http://schemas.microsoft.com/office/drawing/2014/main" id="{E37B24C2-422A-D329-223D-F7C957570229}"/>
              </a:ext>
            </a:extLst>
          </p:cNvPr>
          <p:cNvSpPr txBox="1"/>
          <p:nvPr/>
        </p:nvSpPr>
        <p:spPr>
          <a:xfrm>
            <a:off x="1288848" y="3683149"/>
            <a:ext cx="4217131" cy="1846659"/>
          </a:xfrm>
          <a:prstGeom prst="rect">
            <a:avLst/>
          </a:prstGeom>
          <a:noFill/>
        </p:spPr>
        <p:txBody>
          <a:bodyPr wrap="square">
            <a:spAutoFit/>
          </a:bodyPr>
          <a:lstStyle/>
          <a:p>
            <a:pPr algn="ctr"/>
            <a:r>
              <a:rPr lang="en-US" sz="3200" kern="100" dirty="0">
                <a:solidFill>
                  <a:schemeClr val="bg1"/>
                </a:solidFill>
                <a:effectLst/>
                <a:latin typeface="+mn-lt"/>
                <a:ea typeface="Calibri" panose="020F0502020204030204" pitchFamily="34" charset="0"/>
                <a:cs typeface="Times New Roman" panose="02020603050405020304" pitchFamily="18" charset="0"/>
              </a:rPr>
              <a:t>Use different size letters for items of varying importance.</a:t>
            </a:r>
            <a:br>
              <a:rPr lang="en-US" sz="1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869413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par>
                          <p:cTn id="17" fill="hold">
                            <p:stCondLst>
                              <p:cond delay="3500"/>
                            </p:stCondLst>
                            <p:childTnLst>
                              <p:par>
                                <p:cTn id="18" presetID="31" presetClass="entr" presetSubtype="0" fill="hold" nodeType="afterEffect">
                                  <p:stCondLst>
                                    <p:cond delay="50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par>
                          <p:cTn id="24" fill="hold">
                            <p:stCondLst>
                              <p:cond delay="5000"/>
                            </p:stCondLst>
                            <p:childTnLst>
                              <p:par>
                                <p:cTn id="25" presetID="31" presetClass="entr" presetSubtype="0"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par>
                          <p:cTn id="31" fill="hold">
                            <p:stCondLst>
                              <p:cond delay="6500"/>
                            </p:stCondLst>
                            <p:childTnLst>
                              <p:par>
                                <p:cTn id="32" presetID="31" presetClass="entr" presetSubtype="0" fill="hold" grpId="0" nodeType="afterEffect">
                                  <p:stCondLst>
                                    <p:cond delay="50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7D6B-D4DE-9089-B44A-D151B2741D2C}"/>
              </a:ext>
            </a:extLst>
          </p:cNvPr>
          <p:cNvSpPr>
            <a:spLocks noGrp="1"/>
          </p:cNvSpPr>
          <p:nvPr>
            <p:ph type="title"/>
          </p:nvPr>
        </p:nvSpPr>
        <p:spPr>
          <a:xfrm>
            <a:off x="272955" y="709430"/>
            <a:ext cx="7178723" cy="5439139"/>
          </a:xfrm>
        </p:spPr>
        <p:txBody>
          <a:bodyPr/>
          <a:lstStyle/>
          <a:p>
            <a:r>
              <a:rPr lang="en-US" dirty="0"/>
              <a:t>Too much stuff…..too much stuff…..too much stuff……too much stuff…..too much stuff….too much stuff…..too much stuff…..too much stuff…..</a:t>
            </a:r>
            <a:br>
              <a:rPr lang="en-US" dirty="0"/>
            </a:br>
            <a:r>
              <a:rPr lang="en-US" dirty="0"/>
              <a:t>too much stuff…..too much </a:t>
            </a:r>
            <a:br>
              <a:rPr lang="en-US" dirty="0"/>
            </a:br>
            <a:r>
              <a:rPr lang="en-US" dirty="0"/>
              <a:t>stuff…..too much stuff…..</a:t>
            </a:r>
            <a:br>
              <a:rPr lang="en-US" dirty="0"/>
            </a:br>
            <a:r>
              <a:rPr lang="en-US" dirty="0"/>
              <a:t>too </a:t>
            </a:r>
            <a:r>
              <a:rPr lang="en-US" dirty="0" err="1"/>
              <a:t>mch</a:t>
            </a:r>
            <a:r>
              <a:rPr lang="en-US" dirty="0"/>
              <a:t> stuff…….too much</a:t>
            </a:r>
            <a:br>
              <a:rPr lang="en-US" dirty="0"/>
            </a:br>
            <a:r>
              <a:rPr lang="en-US" dirty="0"/>
              <a:t>stuff…….too much stuff…</a:t>
            </a:r>
          </a:p>
        </p:txBody>
      </p:sp>
      <p:sp>
        <p:nvSpPr>
          <p:cNvPr id="3" name="Text Placeholder 2">
            <a:extLst>
              <a:ext uri="{FF2B5EF4-FFF2-40B4-BE49-F238E27FC236}">
                <a16:creationId xmlns:a16="http://schemas.microsoft.com/office/drawing/2014/main" id="{9F8C18E8-216D-7704-4A60-156E9271AA68}"/>
              </a:ext>
            </a:extLst>
          </p:cNvPr>
          <p:cNvSpPr>
            <a:spLocks noGrp="1"/>
          </p:cNvSpPr>
          <p:nvPr>
            <p:ph type="body" idx="1"/>
          </p:nvPr>
        </p:nvSpPr>
        <p:spPr/>
        <p:txBody>
          <a:bodyPr>
            <a:noAutofit/>
          </a:bodyPr>
          <a:lstStyle/>
          <a:p>
            <a:pPr algn="ctr"/>
            <a:r>
              <a:rPr lang="en-US" sz="3200" cap="none" dirty="0">
                <a:solidFill>
                  <a:schemeClr val="tx1"/>
                </a:solidFill>
                <a:latin typeface="Arial" panose="020B0604020202020204" pitchFamily="34" charset="0"/>
                <a:ea typeface="Calibri" panose="020F0502020204030204" pitchFamily="34" charset="0"/>
              </a:rPr>
              <a:t>P</a:t>
            </a:r>
            <a:r>
              <a:rPr lang="en-US" sz="3200" cap="none" dirty="0">
                <a:solidFill>
                  <a:schemeClr val="tx1"/>
                </a:solidFill>
                <a:effectLst/>
                <a:latin typeface="Arial" panose="020B0604020202020204" pitchFamily="34" charset="0"/>
                <a:ea typeface="Calibri" panose="020F0502020204030204" pitchFamily="34" charset="0"/>
              </a:rPr>
              <a:t>ay attention to margins to keep the message from looking cluttered.</a:t>
            </a:r>
            <a:endParaRPr lang="en-US" sz="3200" cap="none" dirty="0">
              <a:solidFill>
                <a:schemeClr val="tx1"/>
              </a:solidFill>
            </a:endParaRPr>
          </a:p>
        </p:txBody>
      </p:sp>
    </p:spTree>
    <p:extLst>
      <p:ext uri="{BB962C8B-B14F-4D97-AF65-F5344CB8AC3E}">
        <p14:creationId xmlns:p14="http://schemas.microsoft.com/office/powerpoint/2010/main" val="3651992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A49B-7C54-B519-7830-B44D828171C8}"/>
              </a:ext>
            </a:extLst>
          </p:cNvPr>
          <p:cNvSpPr>
            <a:spLocks noGrp="1"/>
          </p:cNvSpPr>
          <p:nvPr>
            <p:ph type="title"/>
          </p:nvPr>
        </p:nvSpPr>
        <p:spPr>
          <a:xfrm>
            <a:off x="1919229" y="934272"/>
            <a:ext cx="8761413" cy="728480"/>
          </a:xfrm>
        </p:spPr>
        <p:txBody>
          <a:bodyPr/>
          <a:lstStyle/>
          <a:p>
            <a:r>
              <a:rPr lang="en-US" sz="3200" kern="100" dirty="0">
                <a:effectLst/>
                <a:ea typeface="Calibri" panose="020F0502020204030204" pitchFamily="34" charset="0"/>
                <a:cs typeface="Times New Roman" panose="02020603050405020304" pitchFamily="18" charset="0"/>
              </a:rPr>
              <a:t>Pay attention to spelling and grammar;</a:t>
            </a:r>
            <a:br>
              <a:rPr lang="en-US" sz="3200" kern="100" dirty="0">
                <a:effectLst/>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104E6DDB-5524-8689-E885-218CEFA3E7F4}"/>
              </a:ext>
            </a:extLst>
          </p:cNvPr>
          <p:cNvSpPr>
            <a:spLocks noGrp="1"/>
          </p:cNvSpPr>
          <p:nvPr>
            <p:ph idx="1"/>
          </p:nvPr>
        </p:nvSpPr>
        <p:spPr>
          <a:xfrm>
            <a:off x="2014763" y="2507428"/>
            <a:ext cx="8761413" cy="1186031"/>
          </a:xfrm>
        </p:spPr>
        <p:txBody>
          <a:bodyPr>
            <a:normAutofit/>
          </a:bodyPr>
          <a:lstStyle/>
          <a:p>
            <a:pPr marL="0" indent="0" algn="ctr">
              <a:buNone/>
            </a:pPr>
            <a:r>
              <a:rPr lang="en-US" sz="3200" kern="100" dirty="0">
                <a:ea typeface="Calibri" panose="020F0502020204030204" pitchFamily="34" charset="0"/>
                <a:cs typeface="Times New Roman" panose="02020603050405020304" pitchFamily="18" charset="0"/>
              </a:rPr>
              <a:t>A</a:t>
            </a:r>
            <a:r>
              <a:rPr lang="en-US" sz="3200" kern="100" dirty="0">
                <a:effectLst/>
                <a:ea typeface="Calibri" panose="020F0502020204030204" pitchFamily="34" charset="0"/>
                <a:cs typeface="Times New Roman" panose="02020603050405020304" pitchFamily="18" charset="0"/>
              </a:rPr>
              <a:t>sk someone else to look over </a:t>
            </a:r>
            <a:r>
              <a:rPr lang="en-US" sz="3200" kern="100" dirty="0">
                <a:ea typeface="Calibri" panose="020F0502020204030204" pitchFamily="34" charset="0"/>
                <a:cs typeface="Times New Roman" panose="02020603050405020304" pitchFamily="18" charset="0"/>
              </a:rPr>
              <a:t>your</a:t>
            </a:r>
            <a:r>
              <a:rPr lang="en-US" sz="3200" kern="100" dirty="0">
                <a:effectLst/>
                <a:ea typeface="Calibri" panose="020F0502020204030204" pitchFamily="34" charset="0"/>
                <a:cs typeface="Times New Roman" panose="02020603050405020304" pitchFamily="18" charset="0"/>
              </a:rPr>
              <a:t> work for any errors.</a:t>
            </a:r>
          </a:p>
        </p:txBody>
      </p:sp>
      <p:sp>
        <p:nvSpPr>
          <p:cNvPr id="4" name="TextBox 3">
            <a:extLst>
              <a:ext uri="{FF2B5EF4-FFF2-40B4-BE49-F238E27FC236}">
                <a16:creationId xmlns:a16="http://schemas.microsoft.com/office/drawing/2014/main" id="{16640D2B-0666-EF03-D687-EE45EA19FEFD}"/>
              </a:ext>
            </a:extLst>
          </p:cNvPr>
          <p:cNvSpPr txBox="1"/>
          <p:nvPr/>
        </p:nvSpPr>
        <p:spPr>
          <a:xfrm>
            <a:off x="1947983" y="4912659"/>
            <a:ext cx="8828193" cy="707886"/>
          </a:xfrm>
          <a:prstGeom prst="rect">
            <a:avLst/>
          </a:prstGeom>
          <a:noFill/>
        </p:spPr>
        <p:txBody>
          <a:bodyPr wrap="square" rtlCol="0">
            <a:spAutoFit/>
          </a:bodyPr>
          <a:lstStyle/>
          <a:p>
            <a:r>
              <a:rPr lang="en-US" sz="4000" dirty="0" err="1"/>
              <a:t>i</a:t>
            </a:r>
            <a:r>
              <a:rPr lang="en-US" sz="4000" dirty="0"/>
              <a:t> </a:t>
            </a:r>
            <a:r>
              <a:rPr lang="en-US" sz="4000" dirty="0" err="1"/>
              <a:t>cn</a:t>
            </a:r>
            <a:r>
              <a:rPr lang="en-US" sz="4000" dirty="0"/>
              <a:t> </a:t>
            </a:r>
            <a:r>
              <a:rPr lang="en-US" sz="4000" dirty="0" err="1"/>
              <a:t>spel</a:t>
            </a:r>
            <a:r>
              <a:rPr lang="en-US" sz="4000" dirty="0"/>
              <a:t> reel </a:t>
            </a:r>
            <a:r>
              <a:rPr lang="en-US" sz="4000" dirty="0" err="1"/>
              <a:t>gud</a:t>
            </a:r>
            <a:r>
              <a:rPr lang="en-US" sz="4000" dirty="0"/>
              <a:t>, how </a:t>
            </a:r>
            <a:r>
              <a:rPr lang="en-US" sz="4000" dirty="0" err="1"/>
              <a:t>abot</a:t>
            </a:r>
            <a:r>
              <a:rPr lang="en-US" sz="4000" dirty="0"/>
              <a:t> u?</a:t>
            </a:r>
          </a:p>
        </p:txBody>
      </p:sp>
      <p:sp>
        <p:nvSpPr>
          <p:cNvPr id="6" name="TextBox 5">
            <a:extLst>
              <a:ext uri="{FF2B5EF4-FFF2-40B4-BE49-F238E27FC236}">
                <a16:creationId xmlns:a16="http://schemas.microsoft.com/office/drawing/2014/main" id="{64A61F2F-D9D0-C88A-34A8-3B11215F0A4F}"/>
              </a:ext>
            </a:extLst>
          </p:cNvPr>
          <p:cNvSpPr txBox="1"/>
          <p:nvPr/>
        </p:nvSpPr>
        <p:spPr>
          <a:xfrm>
            <a:off x="1568824" y="3891804"/>
            <a:ext cx="10174941" cy="523220"/>
          </a:xfrm>
          <a:prstGeom prst="rect">
            <a:avLst/>
          </a:prstGeom>
          <a:noFill/>
        </p:spPr>
        <p:txBody>
          <a:bodyPr wrap="square">
            <a:spAutoFit/>
          </a:bodyPr>
          <a:lstStyle/>
          <a:p>
            <a:pPr marL="0" indent="0">
              <a:buNone/>
            </a:pPr>
            <a:r>
              <a:rPr lang="en-US" sz="2800" kern="100" dirty="0">
                <a:ea typeface="Calibri" panose="020F0502020204030204" pitchFamily="34" charset="0"/>
                <a:cs typeface="Times New Roman" panose="02020603050405020304" pitchFamily="18" charset="0"/>
              </a:rPr>
              <a:t>There, they’re or their??  Too, to, or two?  One or won?</a:t>
            </a:r>
          </a:p>
        </p:txBody>
      </p:sp>
      <p:pic>
        <p:nvPicPr>
          <p:cNvPr id="14338" name="Picture 2" descr="6,597 Pay Attention Stock Photos - Free &amp; Royalty-Free Stock ...">
            <a:extLst>
              <a:ext uri="{FF2B5EF4-FFF2-40B4-BE49-F238E27FC236}">
                <a16:creationId xmlns:a16="http://schemas.microsoft.com/office/drawing/2014/main" id="{AA9E7C8F-58DB-28FD-0B6F-5B7590617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6932"/>
            <a:ext cx="1822478" cy="182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6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par>
                          <p:cTn id="14" fill="hold">
                            <p:stCondLst>
                              <p:cond delay="5000"/>
                            </p:stCondLst>
                            <p:childTnLst>
                              <p:par>
                                <p:cTn id="15" presetID="26" presetClass="entr" presetSubtype="0" fill="hold" grpId="0" nodeType="after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B284-ED05-63DF-9CE5-B33E897C02ED}"/>
              </a:ext>
            </a:extLst>
          </p:cNvPr>
          <p:cNvSpPr>
            <a:spLocks noGrp="1"/>
          </p:cNvSpPr>
          <p:nvPr>
            <p:ph type="title"/>
          </p:nvPr>
        </p:nvSpPr>
        <p:spPr/>
        <p:txBody>
          <a:bodyPr/>
          <a:lstStyle/>
          <a:p>
            <a:pPr algn="ctr"/>
            <a:r>
              <a:rPr lang="en-US" dirty="0"/>
              <a:t>Now create your poster.</a:t>
            </a:r>
          </a:p>
        </p:txBody>
      </p:sp>
      <p:sp>
        <p:nvSpPr>
          <p:cNvPr id="3" name="Content Placeholder 2">
            <a:extLst>
              <a:ext uri="{FF2B5EF4-FFF2-40B4-BE49-F238E27FC236}">
                <a16:creationId xmlns:a16="http://schemas.microsoft.com/office/drawing/2014/main" id="{EF4F9441-7E5A-B111-A928-39175A476EAE}"/>
              </a:ext>
            </a:extLst>
          </p:cNvPr>
          <p:cNvSpPr>
            <a:spLocks noGrp="1"/>
          </p:cNvSpPr>
          <p:nvPr>
            <p:ph idx="1"/>
          </p:nvPr>
        </p:nvSpPr>
        <p:spPr>
          <a:xfrm>
            <a:off x="401919" y="2594535"/>
            <a:ext cx="8761413" cy="3416300"/>
          </a:xfrm>
        </p:spPr>
        <p:txBody>
          <a:bodyPr>
            <a:normAutofit lnSpcReduction="10000"/>
          </a:bodyPr>
          <a:lstStyle/>
          <a:p>
            <a:pPr marL="0" indent="0" algn="ctr">
              <a:lnSpc>
                <a:spcPct val="107000"/>
              </a:lnSpc>
              <a:spcBef>
                <a:spcPts val="0"/>
              </a:spcBef>
              <a:buNone/>
            </a:pPr>
            <a:r>
              <a:rPr lang="en-US" sz="3200" kern="100" dirty="0">
                <a:effectLst/>
                <a:ea typeface="Calibri" panose="020F0502020204030204" pitchFamily="34" charset="0"/>
                <a:cs typeface="Times New Roman" panose="02020603050405020304" pitchFamily="18" charset="0"/>
              </a:rPr>
              <a:t>Once you are happy with the content and design of your poster, it is time to lay it out:</a:t>
            </a:r>
            <a:endParaRPr lang="en-US" kern="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v"/>
            </a:pPr>
            <a:r>
              <a:rPr lang="en-US" sz="2400" kern="100" dirty="0">
                <a:solidFill>
                  <a:schemeClr val="tx1"/>
                </a:solidFill>
                <a:effectLst/>
                <a:ea typeface="Calibri" panose="020F0502020204030204" pitchFamily="34" charset="0"/>
                <a:cs typeface="Times New Roman" panose="02020603050405020304" pitchFamily="18" charset="0"/>
              </a:rPr>
              <a:t>Cut out letters, pictures, graphics, and captions</a:t>
            </a:r>
          </a:p>
          <a:p>
            <a:pPr>
              <a:lnSpc>
                <a:spcPct val="107000"/>
              </a:lnSpc>
              <a:spcBef>
                <a:spcPts val="0"/>
              </a:spcBef>
              <a:buFont typeface="Wingdings" panose="05000000000000000000" pitchFamily="2" charset="2"/>
              <a:buChar char="v"/>
            </a:pPr>
            <a:endParaRPr lang="en-US" sz="2400" kern="1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v"/>
            </a:pPr>
            <a:r>
              <a:rPr lang="en-US" sz="2400" kern="100" dirty="0">
                <a:solidFill>
                  <a:schemeClr val="tx1"/>
                </a:solidFill>
                <a:effectLst/>
                <a:ea typeface="Calibri" panose="020F0502020204030204" pitchFamily="34" charset="0"/>
                <a:cs typeface="Times New Roman" panose="02020603050405020304" pitchFamily="18" charset="0"/>
              </a:rPr>
              <a:t>Draw light pencil guidelines and place or draw in letters</a:t>
            </a:r>
          </a:p>
          <a:p>
            <a:pPr>
              <a:lnSpc>
                <a:spcPct val="107000"/>
              </a:lnSpc>
              <a:spcBef>
                <a:spcPts val="0"/>
              </a:spcBef>
              <a:buFont typeface="Wingdings" panose="05000000000000000000" pitchFamily="2" charset="2"/>
              <a:buChar char="v"/>
            </a:pPr>
            <a:endParaRPr lang="en-US" sz="2400" kern="1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v"/>
            </a:pPr>
            <a:r>
              <a:rPr lang="en-US" sz="2400" kern="100" dirty="0">
                <a:solidFill>
                  <a:schemeClr val="tx1"/>
                </a:solidFill>
                <a:effectLst/>
                <a:ea typeface="Calibri" panose="020F0502020204030204" pitchFamily="34" charset="0"/>
                <a:cs typeface="Times New Roman" panose="02020603050405020304" pitchFamily="18" charset="0"/>
              </a:rPr>
              <a:t>Lay all the components out on the poster</a:t>
            </a:r>
          </a:p>
          <a:p>
            <a:endParaRPr lang="en-US" dirty="0"/>
          </a:p>
        </p:txBody>
      </p:sp>
      <p:pic>
        <p:nvPicPr>
          <p:cNvPr id="15362" name="Picture 2" descr="Pencil and ruler Royalty Free Vector Image - VectorStock">
            <a:extLst>
              <a:ext uri="{FF2B5EF4-FFF2-40B4-BE49-F238E27FC236}">
                <a16:creationId xmlns:a16="http://schemas.microsoft.com/office/drawing/2014/main" id="{9C34F758-4B44-29DD-29B5-7D123222A2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42" b="17516"/>
          <a:stretch/>
        </p:blipFill>
        <p:spPr bwMode="auto">
          <a:xfrm>
            <a:off x="8945188" y="3541374"/>
            <a:ext cx="2986836" cy="119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75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anim calcmode="lin" valueType="num">
                                      <p:cBhvr>
                                        <p:cTn id="2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anim calcmode="lin" valueType="num">
                                      <p:cBhvr>
                                        <p:cTn id="2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F15C-3F17-F167-97E9-254804C42835}"/>
              </a:ext>
            </a:extLst>
          </p:cNvPr>
          <p:cNvSpPr>
            <a:spLocks noGrp="1"/>
          </p:cNvSpPr>
          <p:nvPr>
            <p:ph type="title"/>
          </p:nvPr>
        </p:nvSpPr>
        <p:spPr>
          <a:xfrm>
            <a:off x="1154956" y="788894"/>
            <a:ext cx="4351023" cy="4464424"/>
          </a:xfrm>
        </p:spPr>
        <p:txBody>
          <a:bodyPr/>
          <a:lstStyle/>
          <a:p>
            <a:pPr marR="0" lvl="0" algn="ctr">
              <a:lnSpc>
                <a:spcPct val="107000"/>
              </a:lnSpc>
              <a:spcBef>
                <a:spcPts val="0"/>
              </a:spcBef>
              <a:spcAft>
                <a:spcPts val="0"/>
              </a:spcAft>
            </a:pPr>
            <a:r>
              <a:rPr lang="en-US" sz="3200" kern="100" dirty="0">
                <a:effectLst/>
                <a:latin typeface="+mn-lt"/>
                <a:ea typeface="Calibri" panose="020F0502020204030204" pitchFamily="34" charset="0"/>
                <a:cs typeface="Times New Roman" panose="02020603050405020304" pitchFamily="18" charset="0"/>
              </a:rPr>
              <a:t>Redo anything you feel should be different.</a:t>
            </a:r>
            <a:br>
              <a:rPr lang="en-US" sz="3200" kern="100" dirty="0">
                <a:effectLst/>
                <a:latin typeface="+mn-lt"/>
                <a:ea typeface="Calibri" panose="020F0502020204030204" pitchFamily="34" charset="0"/>
                <a:cs typeface="Times New Roman" panose="02020603050405020304" pitchFamily="18" charset="0"/>
              </a:rPr>
            </a:br>
            <a:br>
              <a:rPr lang="en-US" sz="3200" kern="100" dirty="0">
                <a:effectLst/>
                <a:latin typeface="+mn-lt"/>
                <a:ea typeface="Calibri" panose="020F0502020204030204" pitchFamily="34" charset="0"/>
                <a:cs typeface="Times New Roman" panose="02020603050405020304" pitchFamily="18" charset="0"/>
              </a:rPr>
            </a:br>
            <a:r>
              <a:rPr lang="en-US" sz="3200" kern="100" dirty="0">
                <a:effectLst/>
                <a:latin typeface="+mn-lt"/>
                <a:ea typeface="Calibri" panose="020F0502020204030204" pitchFamily="34" charset="0"/>
                <a:cs typeface="Times New Roman" panose="02020603050405020304" pitchFamily="18" charset="0"/>
              </a:rPr>
              <a:t>Gently and thoroughly erase pencil marks.</a:t>
            </a:r>
            <a:br>
              <a:rPr lang="en-US" sz="3200" kern="100" dirty="0">
                <a:effectLst/>
                <a:latin typeface="+mn-lt"/>
                <a:ea typeface="Calibri" panose="020F0502020204030204" pitchFamily="34" charset="0"/>
                <a:cs typeface="Times New Roman" panose="02020603050405020304" pitchFamily="18" charset="0"/>
              </a:rPr>
            </a:br>
            <a:endParaRPr lang="en-US" sz="3200" dirty="0">
              <a:latin typeface="+mn-lt"/>
            </a:endParaRPr>
          </a:p>
        </p:txBody>
      </p:sp>
      <p:sp>
        <p:nvSpPr>
          <p:cNvPr id="5" name="TextBox 4">
            <a:extLst>
              <a:ext uri="{FF2B5EF4-FFF2-40B4-BE49-F238E27FC236}">
                <a16:creationId xmlns:a16="http://schemas.microsoft.com/office/drawing/2014/main" id="{302551EA-45C5-3351-9869-E2F391A97ACD}"/>
              </a:ext>
            </a:extLst>
          </p:cNvPr>
          <p:cNvSpPr txBox="1"/>
          <p:nvPr/>
        </p:nvSpPr>
        <p:spPr>
          <a:xfrm>
            <a:off x="6895559" y="357699"/>
            <a:ext cx="3514164" cy="2062103"/>
          </a:xfrm>
          <a:prstGeom prst="rect">
            <a:avLst/>
          </a:prstGeom>
          <a:noFill/>
        </p:spPr>
        <p:txBody>
          <a:bodyPr wrap="square">
            <a:spAutoFit/>
          </a:bodyPr>
          <a:lstStyle/>
          <a:p>
            <a:pPr algn="ctr"/>
            <a:r>
              <a:rPr lang="en-US" sz="3200" kern="100" dirty="0">
                <a:effectLst/>
                <a:ea typeface="Calibri" panose="020F0502020204030204" pitchFamily="34" charset="0"/>
                <a:cs typeface="Times New Roman" panose="02020603050405020304" pitchFamily="18" charset="0"/>
              </a:rPr>
              <a:t>How does it look?  Revise and rearrange as needed.</a:t>
            </a:r>
            <a:endParaRPr lang="en-US" sz="3200" dirty="0"/>
          </a:p>
        </p:txBody>
      </p:sp>
      <p:pic>
        <p:nvPicPr>
          <p:cNvPr id="11266" name="Picture 2" descr="Redo hi-res stock photography and images - Alamy">
            <a:extLst>
              <a:ext uri="{FF2B5EF4-FFF2-40B4-BE49-F238E27FC236}">
                <a16:creationId xmlns:a16="http://schemas.microsoft.com/office/drawing/2014/main" id="{C47009CC-D8EA-5CDA-7A92-061ADFFFAD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66"/>
          <a:stretch/>
        </p:blipFill>
        <p:spPr bwMode="auto">
          <a:xfrm>
            <a:off x="6580093" y="3115267"/>
            <a:ext cx="4999131" cy="264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90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1" presetClass="entr" presetSubtype="1" fill="hold" nodeType="afterEffect">
                                  <p:stCondLst>
                                    <p:cond delay="1000"/>
                                  </p:stCondLst>
                                  <p:childTnLst>
                                    <p:set>
                                      <p:cBhvr>
                                        <p:cTn id="12" dur="1" fill="hold">
                                          <p:stCondLst>
                                            <p:cond delay="0"/>
                                          </p:stCondLst>
                                        </p:cTn>
                                        <p:tgtEl>
                                          <p:spTgt spid="11266"/>
                                        </p:tgtEl>
                                        <p:attrNameLst>
                                          <p:attrName>style.visibility</p:attrName>
                                        </p:attrNameLst>
                                      </p:cBhvr>
                                      <p:to>
                                        <p:strVal val="visible"/>
                                      </p:to>
                                    </p:set>
                                    <p:animEffect transition="in" filter="wheel(1)">
                                      <p:cBhvr>
                                        <p:cTn id="13"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0AD04-5DD2-B0DF-6BCC-D7DB8E25A7E5}"/>
              </a:ext>
            </a:extLst>
          </p:cNvPr>
          <p:cNvSpPr>
            <a:spLocks noGrp="1"/>
          </p:cNvSpPr>
          <p:nvPr>
            <p:ph type="title"/>
          </p:nvPr>
        </p:nvSpPr>
        <p:spPr/>
        <p:txBody>
          <a:bodyPr/>
          <a:lstStyle/>
          <a:p>
            <a:pPr algn="ctr"/>
            <a:r>
              <a:rPr lang="en-US" dirty="0"/>
              <a:t>You’re almost done!</a:t>
            </a:r>
          </a:p>
        </p:txBody>
      </p:sp>
      <p:sp>
        <p:nvSpPr>
          <p:cNvPr id="3" name="Content Placeholder 2">
            <a:extLst>
              <a:ext uri="{FF2B5EF4-FFF2-40B4-BE49-F238E27FC236}">
                <a16:creationId xmlns:a16="http://schemas.microsoft.com/office/drawing/2014/main" id="{A2D351EE-7297-C88F-FD06-BB569A4BCC92}"/>
              </a:ext>
            </a:extLst>
          </p:cNvPr>
          <p:cNvSpPr>
            <a:spLocks noGrp="1"/>
          </p:cNvSpPr>
          <p:nvPr>
            <p:ph sz="half" idx="1"/>
          </p:nvPr>
        </p:nvSpPr>
        <p:spPr/>
        <p:txBody>
          <a:bodyPr/>
          <a:lstStyle/>
          <a:p>
            <a:pPr marL="0" indent="0" algn="ctr">
              <a:buNone/>
            </a:pPr>
            <a:r>
              <a:rPr lang="en-US" sz="3600" kern="100" dirty="0">
                <a:effectLst/>
                <a:ea typeface="Calibri" panose="020F0502020204030204" pitchFamily="34" charset="0"/>
                <a:cs typeface="Times New Roman" panose="02020603050405020304" pitchFamily="18" charset="0"/>
              </a:rPr>
              <a:t>Once you are happy with the poster, glue everything in place.  </a:t>
            </a:r>
          </a:p>
          <a:p>
            <a:endParaRPr lang="en-US" dirty="0"/>
          </a:p>
        </p:txBody>
      </p:sp>
      <p:sp>
        <p:nvSpPr>
          <p:cNvPr id="4" name="Content Placeholder 3">
            <a:extLst>
              <a:ext uri="{FF2B5EF4-FFF2-40B4-BE49-F238E27FC236}">
                <a16:creationId xmlns:a16="http://schemas.microsoft.com/office/drawing/2014/main" id="{167B72F9-E1B3-6E4A-ED74-B1D7B7F0C1F5}"/>
              </a:ext>
            </a:extLst>
          </p:cNvPr>
          <p:cNvSpPr>
            <a:spLocks noGrp="1"/>
          </p:cNvSpPr>
          <p:nvPr>
            <p:ph sz="half" idx="2"/>
          </p:nvPr>
        </p:nvSpPr>
        <p:spPr>
          <a:xfrm>
            <a:off x="6280429" y="2461433"/>
            <a:ext cx="4825159" cy="1456143"/>
          </a:xfrm>
        </p:spPr>
        <p:txBody>
          <a:bodyPr>
            <a:normAutofit/>
          </a:bodyPr>
          <a:lstStyle/>
          <a:p>
            <a:pPr marL="0" indent="0" algn="ctr">
              <a:buNone/>
            </a:pPr>
            <a:r>
              <a:rPr lang="en-US" sz="3200" kern="100" dirty="0">
                <a:ea typeface="Calibri" panose="020F0502020204030204" pitchFamily="34" charset="0"/>
                <a:cs typeface="Times New Roman" panose="02020603050405020304" pitchFamily="18" charset="0"/>
              </a:rPr>
              <a:t>R</a:t>
            </a:r>
            <a:r>
              <a:rPr lang="en-US" sz="3200" kern="100" dirty="0">
                <a:effectLst/>
                <a:ea typeface="Calibri" panose="020F0502020204030204" pitchFamily="34" charset="0"/>
                <a:cs typeface="Times New Roman" panose="02020603050405020304" pitchFamily="18" charset="0"/>
              </a:rPr>
              <a:t>emember, neatness counts!</a:t>
            </a:r>
            <a:endParaRPr lang="en-US" sz="3200" dirty="0"/>
          </a:p>
        </p:txBody>
      </p:sp>
      <p:pic>
        <p:nvPicPr>
          <p:cNvPr id="6" name="Picture 5">
            <a:extLst>
              <a:ext uri="{FF2B5EF4-FFF2-40B4-BE49-F238E27FC236}">
                <a16:creationId xmlns:a16="http://schemas.microsoft.com/office/drawing/2014/main" id="{F9139C6D-D24A-DD37-0FA8-F1D11359F529}"/>
              </a:ext>
            </a:extLst>
          </p:cNvPr>
          <p:cNvPicPr>
            <a:picLocks noChangeAspect="1"/>
          </p:cNvPicPr>
          <p:nvPr/>
        </p:nvPicPr>
        <p:blipFill rotWithShape="1">
          <a:blip r:embed="rId2"/>
          <a:srcRect b="7700"/>
          <a:stretch/>
        </p:blipFill>
        <p:spPr>
          <a:xfrm>
            <a:off x="6659132" y="3917577"/>
            <a:ext cx="4381500" cy="2277036"/>
          </a:xfrm>
          <a:prstGeom prst="rect">
            <a:avLst/>
          </a:prstGeom>
        </p:spPr>
      </p:pic>
    </p:spTree>
    <p:extLst>
      <p:ext uri="{BB962C8B-B14F-4D97-AF65-F5344CB8AC3E}">
        <p14:creationId xmlns:p14="http://schemas.microsoft.com/office/powerpoint/2010/main" val="3811745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6363-7D3E-BE09-6432-30899AB4BAB3}"/>
              </a:ext>
            </a:extLst>
          </p:cNvPr>
          <p:cNvSpPr>
            <a:spLocks noGrp="1"/>
          </p:cNvSpPr>
          <p:nvPr>
            <p:ph type="title"/>
          </p:nvPr>
        </p:nvSpPr>
        <p:spPr>
          <a:xfrm>
            <a:off x="995082" y="546847"/>
            <a:ext cx="9082649" cy="1515035"/>
          </a:xfrm>
        </p:spPr>
        <p:txBody>
          <a:bodyPr/>
          <a:lstStyle/>
          <a:p>
            <a:pPr algn="ctr"/>
            <a:r>
              <a:rPr lang="en-US" dirty="0"/>
              <a:t>Now that you have all the </a:t>
            </a:r>
            <a:br>
              <a:rPr lang="en-US" dirty="0"/>
            </a:br>
            <a:r>
              <a:rPr lang="en-US" dirty="0"/>
              <a:t>“tools in your belt”, </a:t>
            </a:r>
          </a:p>
        </p:txBody>
      </p:sp>
      <p:sp>
        <p:nvSpPr>
          <p:cNvPr id="3" name="Content Placeholder 2">
            <a:extLst>
              <a:ext uri="{FF2B5EF4-FFF2-40B4-BE49-F238E27FC236}">
                <a16:creationId xmlns:a16="http://schemas.microsoft.com/office/drawing/2014/main" id="{14913B86-75BD-287D-4FDC-2C5AB332BA83}"/>
              </a:ext>
            </a:extLst>
          </p:cNvPr>
          <p:cNvSpPr>
            <a:spLocks noGrp="1"/>
          </p:cNvSpPr>
          <p:nvPr>
            <p:ph idx="1"/>
          </p:nvPr>
        </p:nvSpPr>
        <p:spPr>
          <a:xfrm>
            <a:off x="599142" y="3607547"/>
            <a:ext cx="4223869" cy="937559"/>
          </a:xfrm>
        </p:spPr>
        <p:txBody>
          <a:bodyPr>
            <a:normAutofit fontScale="92500" lnSpcReduction="10000"/>
          </a:bodyPr>
          <a:lstStyle/>
          <a:p>
            <a:pPr marL="0" indent="0" algn="ctr">
              <a:buNone/>
            </a:pPr>
            <a:r>
              <a:rPr lang="en-US" sz="3200" dirty="0"/>
              <a:t>It’s time to make a persuasive poster!</a:t>
            </a:r>
          </a:p>
        </p:txBody>
      </p:sp>
      <p:pic>
        <p:nvPicPr>
          <p:cNvPr id="13316" name="Picture 4" descr="5,770,700+ Artist Tools Stock Photos, Pictures &amp; Royalty ...">
            <a:extLst>
              <a:ext uri="{FF2B5EF4-FFF2-40B4-BE49-F238E27FC236}">
                <a16:creationId xmlns:a16="http://schemas.microsoft.com/office/drawing/2014/main" id="{02A54E78-DBB2-E19F-BED8-1EF374BB8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974" y="2306731"/>
            <a:ext cx="58293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25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0B5242-E865-E9B1-1817-5F7F7CBC7D54}"/>
              </a:ext>
            </a:extLst>
          </p:cNvPr>
          <p:cNvSpPr>
            <a:spLocks noGrp="1"/>
          </p:cNvSpPr>
          <p:nvPr>
            <p:ph type="body" idx="1"/>
          </p:nvPr>
        </p:nvSpPr>
        <p:spPr>
          <a:xfrm>
            <a:off x="6895559" y="1828800"/>
            <a:ext cx="3757545" cy="3132668"/>
          </a:xfrm>
        </p:spPr>
        <p:txBody>
          <a:bodyPr>
            <a:normAutofit/>
          </a:bodyPr>
          <a:lstStyle/>
          <a:p>
            <a:pPr algn="ctr"/>
            <a:r>
              <a:rPr lang="en-US" sz="2400" cap="none" dirty="0">
                <a:solidFill>
                  <a:schemeClr val="tx1"/>
                </a:solidFill>
                <a:ea typeface="Calibri" panose="020F0502020204030204" pitchFamily="34" charset="0"/>
              </a:rPr>
              <a:t>T</a:t>
            </a:r>
            <a:r>
              <a:rPr lang="en-US" sz="2400" cap="none" dirty="0">
                <a:solidFill>
                  <a:schemeClr val="tx1"/>
                </a:solidFill>
                <a:effectLst/>
                <a:ea typeface="Calibri" panose="020F0502020204030204" pitchFamily="34" charset="0"/>
              </a:rPr>
              <a:t>hey can also be a great tool to create powerful images to inform and persuade a target audience to think a certain way. </a:t>
            </a:r>
            <a:endParaRPr lang="en-US" sz="2400" cap="none" dirty="0">
              <a:solidFill>
                <a:schemeClr val="tx1"/>
              </a:solidFill>
            </a:endParaRPr>
          </a:p>
          <a:p>
            <a:endParaRPr lang="en-US" dirty="0"/>
          </a:p>
        </p:txBody>
      </p:sp>
      <p:pic>
        <p:nvPicPr>
          <p:cNvPr id="2050" name="Picture 2" descr="7,902 Persuade Images, Stock Photos, 3D objects, &amp; Vectors ...">
            <a:extLst>
              <a:ext uri="{FF2B5EF4-FFF2-40B4-BE49-F238E27FC236}">
                <a16:creationId xmlns:a16="http://schemas.microsoft.com/office/drawing/2014/main" id="{364B1CB0-2D56-C7B3-B874-B58EC2533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35"/>
          <a:stretch/>
        </p:blipFill>
        <p:spPr bwMode="auto">
          <a:xfrm>
            <a:off x="1538896" y="1828800"/>
            <a:ext cx="3714750"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77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5215-2E1D-E328-F707-C196E8BFF5D2}"/>
              </a:ext>
            </a:extLst>
          </p:cNvPr>
          <p:cNvSpPr>
            <a:spLocks noGrp="1"/>
          </p:cNvSpPr>
          <p:nvPr>
            <p:ph type="title"/>
          </p:nvPr>
        </p:nvSpPr>
        <p:spPr>
          <a:xfrm>
            <a:off x="1153908" y="572744"/>
            <a:ext cx="3860259" cy="1735668"/>
          </a:xfrm>
        </p:spPr>
        <p:txBody>
          <a:bodyPr/>
          <a:lstStyle/>
          <a:p>
            <a:pPr algn="ctr"/>
            <a:r>
              <a:rPr lang="en-US" dirty="0"/>
              <a:t>I REMEMBER THAT!!</a:t>
            </a:r>
          </a:p>
        </p:txBody>
      </p:sp>
      <p:sp>
        <p:nvSpPr>
          <p:cNvPr id="6" name="TextBox 5">
            <a:extLst>
              <a:ext uri="{FF2B5EF4-FFF2-40B4-BE49-F238E27FC236}">
                <a16:creationId xmlns:a16="http://schemas.microsoft.com/office/drawing/2014/main" id="{9A2A169F-143E-A3A4-9176-0D73EE9D31E2}"/>
              </a:ext>
            </a:extLst>
          </p:cNvPr>
          <p:cNvSpPr txBox="1"/>
          <p:nvPr/>
        </p:nvSpPr>
        <p:spPr>
          <a:xfrm>
            <a:off x="6702247" y="1280110"/>
            <a:ext cx="3762482" cy="4031873"/>
          </a:xfrm>
          <a:prstGeom prst="rect">
            <a:avLst/>
          </a:prstGeom>
          <a:noFill/>
        </p:spPr>
        <p:txBody>
          <a:bodyPr wrap="square">
            <a:spAutoFit/>
          </a:bodyPr>
          <a:lstStyle/>
          <a:p>
            <a:pPr algn="ctr"/>
            <a:r>
              <a:rPr lang="en-US" sz="3200" dirty="0">
                <a:effectLst/>
                <a:ea typeface="Calibri" panose="020F0502020204030204" pitchFamily="34" charset="0"/>
              </a:rPr>
              <a:t>Visuals are an effective way of delivering a message because our brains remember images better than they do text. </a:t>
            </a:r>
            <a:endParaRPr lang="en-US" sz="3200" dirty="0"/>
          </a:p>
        </p:txBody>
      </p:sp>
      <p:pic>
        <p:nvPicPr>
          <p:cNvPr id="3074" name="Picture 2" descr="Brain Images | Free Photos, PNG Stickers, Wallpapers ...">
            <a:extLst>
              <a:ext uri="{FF2B5EF4-FFF2-40B4-BE49-F238E27FC236}">
                <a16:creationId xmlns:a16="http://schemas.microsoft.com/office/drawing/2014/main" id="{D4954B75-5D82-293D-75F1-C40BACC3A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964" y="2627550"/>
            <a:ext cx="2892145" cy="318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94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82E3-8717-8F4D-E388-3716FE80DA9C}"/>
              </a:ext>
            </a:extLst>
          </p:cNvPr>
          <p:cNvSpPr>
            <a:spLocks noGrp="1"/>
          </p:cNvSpPr>
          <p:nvPr>
            <p:ph type="title"/>
          </p:nvPr>
        </p:nvSpPr>
        <p:spPr/>
        <p:txBody>
          <a:bodyPr/>
          <a:lstStyle/>
          <a:p>
            <a:pPr algn="ctr"/>
            <a:r>
              <a:rPr lang="en-US" sz="3200" dirty="0">
                <a:effectLst/>
                <a:ea typeface="Calibri" panose="020F0502020204030204" pitchFamily="34" charset="0"/>
              </a:rPr>
              <a:t>A good poster is self-explanatory—it speaks for itself.</a:t>
            </a:r>
            <a:endParaRPr lang="en-US" sz="3200" dirty="0"/>
          </a:p>
        </p:txBody>
      </p:sp>
      <p:sp>
        <p:nvSpPr>
          <p:cNvPr id="3" name="Content Placeholder 2">
            <a:extLst>
              <a:ext uri="{FF2B5EF4-FFF2-40B4-BE49-F238E27FC236}">
                <a16:creationId xmlns:a16="http://schemas.microsoft.com/office/drawing/2014/main" id="{8361D4AF-9917-7D76-0391-32B52DAC6CD2}"/>
              </a:ext>
            </a:extLst>
          </p:cNvPr>
          <p:cNvSpPr>
            <a:spLocks noGrp="1"/>
          </p:cNvSpPr>
          <p:nvPr>
            <p:ph sz="half" idx="1"/>
          </p:nvPr>
        </p:nvSpPr>
        <p:spPr>
          <a:xfrm>
            <a:off x="1147784" y="3623611"/>
            <a:ext cx="4828744" cy="1037230"/>
          </a:xfrm>
        </p:spPr>
        <p:txBody>
          <a:bodyPr>
            <a:normAutofit/>
          </a:bodyPr>
          <a:lstStyle/>
          <a:p>
            <a:pPr marL="0" indent="0">
              <a:buNone/>
            </a:pPr>
            <a:r>
              <a:rPr lang="en-US" sz="3200" dirty="0">
                <a:effectLst/>
                <a:ea typeface="Calibri" panose="020F0502020204030204" pitchFamily="34" charset="0"/>
              </a:rPr>
              <a:t>Posters make people:  </a:t>
            </a:r>
            <a:endParaRPr lang="en-US" sz="3200" dirty="0"/>
          </a:p>
        </p:txBody>
      </p:sp>
      <p:sp>
        <p:nvSpPr>
          <p:cNvPr id="4" name="Content Placeholder 3">
            <a:extLst>
              <a:ext uri="{FF2B5EF4-FFF2-40B4-BE49-F238E27FC236}">
                <a16:creationId xmlns:a16="http://schemas.microsoft.com/office/drawing/2014/main" id="{7FE92291-9BE3-D895-9B23-6204B98DD069}"/>
              </a:ext>
            </a:extLst>
          </p:cNvPr>
          <p:cNvSpPr>
            <a:spLocks noGrp="1"/>
          </p:cNvSpPr>
          <p:nvPr>
            <p:ph sz="half" idx="2"/>
          </p:nvPr>
        </p:nvSpPr>
        <p:spPr>
          <a:xfrm>
            <a:off x="6215473" y="2971989"/>
            <a:ext cx="4825159" cy="3377705"/>
          </a:xfrm>
        </p:spPr>
        <p:txBody>
          <a:bodyPr>
            <a:normAutofit/>
          </a:bodyPr>
          <a:lstStyle/>
          <a:p>
            <a:r>
              <a:rPr lang="en-US" sz="3200" dirty="0"/>
              <a:t>Stop</a:t>
            </a:r>
          </a:p>
          <a:p>
            <a:r>
              <a:rPr lang="en-US" sz="3200" dirty="0"/>
              <a:t>Read</a:t>
            </a:r>
          </a:p>
          <a:p>
            <a:r>
              <a:rPr lang="en-US" sz="3200" dirty="0"/>
              <a:t>Remember</a:t>
            </a:r>
          </a:p>
        </p:txBody>
      </p:sp>
      <p:pic>
        <p:nvPicPr>
          <p:cNvPr id="4098" name="Picture 2" descr="930+ Stop Look Listen Stock Photos, Pictures &amp; Royalty-Free ...">
            <a:extLst>
              <a:ext uri="{FF2B5EF4-FFF2-40B4-BE49-F238E27FC236}">
                <a16:creationId xmlns:a16="http://schemas.microsoft.com/office/drawing/2014/main" id="{5B0DD0E6-CAF6-362C-4EE4-DCF9F0C403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99" b="25909"/>
          <a:stretch/>
        </p:blipFill>
        <p:spPr bwMode="auto">
          <a:xfrm>
            <a:off x="1232601" y="4582116"/>
            <a:ext cx="4303059" cy="176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87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10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par>
                          <p:cTn id="18" fill="hold">
                            <p:stCondLst>
                              <p:cond delay="6000"/>
                            </p:stCondLst>
                            <p:childTnLst>
                              <p:par>
                                <p:cTn id="19" presetID="10" presetClass="entr" presetSubtype="0" fill="hold" grpId="0" nodeType="afterEffect">
                                  <p:stCondLst>
                                    <p:cond delay="1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childTnLst>
                          </p:cTn>
                        </p:par>
                        <p:par>
                          <p:cTn id="22" fill="hold">
                            <p:stCondLst>
                              <p:cond delay="8000"/>
                            </p:stCondLst>
                            <p:childTnLst>
                              <p:par>
                                <p:cTn id="23" presetID="26" presetClass="entr" presetSubtype="0" fill="hold" nodeType="afterEffect">
                                  <p:stCondLst>
                                    <p:cond delay="100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80">
                                          <p:stCondLst>
                                            <p:cond delay="0"/>
                                          </p:stCondLst>
                                        </p:cTn>
                                        <p:tgtEl>
                                          <p:spTgt spid="4098"/>
                                        </p:tgtEl>
                                      </p:cBhvr>
                                    </p:animEffect>
                                    <p:anim calcmode="lin" valueType="num">
                                      <p:cBhvr>
                                        <p:cTn id="2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8"/>
                                        </p:tgtEl>
                                      </p:cBhvr>
                                      <p:to x="100000" y="60000"/>
                                    </p:animScale>
                                    <p:animScale>
                                      <p:cBhvr>
                                        <p:cTn id="32" dur="166" decel="50000">
                                          <p:stCondLst>
                                            <p:cond delay="676"/>
                                          </p:stCondLst>
                                        </p:cTn>
                                        <p:tgtEl>
                                          <p:spTgt spid="4098"/>
                                        </p:tgtEl>
                                      </p:cBhvr>
                                      <p:to x="100000" y="100000"/>
                                    </p:animScale>
                                    <p:animScale>
                                      <p:cBhvr>
                                        <p:cTn id="33" dur="26">
                                          <p:stCondLst>
                                            <p:cond delay="1312"/>
                                          </p:stCondLst>
                                        </p:cTn>
                                        <p:tgtEl>
                                          <p:spTgt spid="4098"/>
                                        </p:tgtEl>
                                      </p:cBhvr>
                                      <p:to x="100000" y="80000"/>
                                    </p:animScale>
                                    <p:animScale>
                                      <p:cBhvr>
                                        <p:cTn id="34" dur="166" decel="50000">
                                          <p:stCondLst>
                                            <p:cond delay="1338"/>
                                          </p:stCondLst>
                                        </p:cTn>
                                        <p:tgtEl>
                                          <p:spTgt spid="4098"/>
                                        </p:tgtEl>
                                      </p:cBhvr>
                                      <p:to x="100000" y="100000"/>
                                    </p:animScale>
                                    <p:animScale>
                                      <p:cBhvr>
                                        <p:cTn id="35" dur="26">
                                          <p:stCondLst>
                                            <p:cond delay="1642"/>
                                          </p:stCondLst>
                                        </p:cTn>
                                        <p:tgtEl>
                                          <p:spTgt spid="4098"/>
                                        </p:tgtEl>
                                      </p:cBhvr>
                                      <p:to x="100000" y="90000"/>
                                    </p:animScale>
                                    <p:animScale>
                                      <p:cBhvr>
                                        <p:cTn id="36" dur="166" decel="50000">
                                          <p:stCondLst>
                                            <p:cond delay="1668"/>
                                          </p:stCondLst>
                                        </p:cTn>
                                        <p:tgtEl>
                                          <p:spTgt spid="4098"/>
                                        </p:tgtEl>
                                      </p:cBhvr>
                                      <p:to x="100000" y="100000"/>
                                    </p:animScale>
                                    <p:animScale>
                                      <p:cBhvr>
                                        <p:cTn id="37" dur="26">
                                          <p:stCondLst>
                                            <p:cond delay="1808"/>
                                          </p:stCondLst>
                                        </p:cTn>
                                        <p:tgtEl>
                                          <p:spTgt spid="4098"/>
                                        </p:tgtEl>
                                      </p:cBhvr>
                                      <p:to x="100000" y="95000"/>
                                    </p:animScale>
                                    <p:animScale>
                                      <p:cBhvr>
                                        <p:cTn id="38"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FAEF-366D-B4F9-614E-CD180A2E1528}"/>
              </a:ext>
            </a:extLst>
          </p:cNvPr>
          <p:cNvSpPr>
            <a:spLocks noGrp="1"/>
          </p:cNvSpPr>
          <p:nvPr>
            <p:ph type="title"/>
          </p:nvPr>
        </p:nvSpPr>
        <p:spPr>
          <a:xfrm>
            <a:off x="1154954" y="818866"/>
            <a:ext cx="2793158" cy="2076734"/>
          </a:xfrm>
        </p:spPr>
        <p:txBody>
          <a:bodyPr/>
          <a:lstStyle/>
          <a:p>
            <a:pPr algn="ctr"/>
            <a:r>
              <a:rPr lang="en-US" sz="3200" dirty="0"/>
              <a:t>So how do you make a poster persuasive?</a:t>
            </a:r>
          </a:p>
        </p:txBody>
      </p:sp>
      <p:sp>
        <p:nvSpPr>
          <p:cNvPr id="3" name="Content Placeholder 2">
            <a:extLst>
              <a:ext uri="{FF2B5EF4-FFF2-40B4-BE49-F238E27FC236}">
                <a16:creationId xmlns:a16="http://schemas.microsoft.com/office/drawing/2014/main" id="{1B97B7CC-8B34-4BD6-6248-AFEB50FF2333}"/>
              </a:ext>
            </a:extLst>
          </p:cNvPr>
          <p:cNvSpPr>
            <a:spLocks noGrp="1"/>
          </p:cNvSpPr>
          <p:nvPr>
            <p:ph idx="1"/>
          </p:nvPr>
        </p:nvSpPr>
        <p:spPr/>
        <p:txBody>
          <a:bodyPr>
            <a:normAutofit/>
          </a:bodyPr>
          <a:lstStyle/>
          <a:p>
            <a:pPr algn="ctr"/>
            <a:r>
              <a:rPr lang="en-US" sz="3200" dirty="0"/>
              <a:t>Here are a few tips for you to use.</a:t>
            </a:r>
          </a:p>
        </p:txBody>
      </p:sp>
      <p:pic>
        <p:nvPicPr>
          <p:cNvPr id="5" name="Picture 4" descr="1,000+ Free Question Mark &amp; Question Images - Pixabay">
            <a:extLst>
              <a:ext uri="{FF2B5EF4-FFF2-40B4-BE49-F238E27FC236}">
                <a16:creationId xmlns:a16="http://schemas.microsoft.com/office/drawing/2014/main" id="{40332DC6-73B9-4A2D-8255-8260CCB41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839" y="3260409"/>
            <a:ext cx="2187388" cy="218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9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76E3-5341-E6B7-857C-F25CE9AE9C2D}"/>
              </a:ext>
            </a:extLst>
          </p:cNvPr>
          <p:cNvSpPr>
            <a:spLocks noGrp="1"/>
          </p:cNvSpPr>
          <p:nvPr>
            <p:ph type="title"/>
          </p:nvPr>
        </p:nvSpPr>
        <p:spPr>
          <a:xfrm>
            <a:off x="1373318" y="988863"/>
            <a:ext cx="8761413" cy="728480"/>
          </a:xfrm>
        </p:spPr>
        <p:txBody>
          <a:bodyPr/>
          <a:lstStyle/>
          <a:p>
            <a:pPr algn="ctr"/>
            <a:r>
              <a:rPr lang="en-US" dirty="0"/>
              <a:t>Your poster should be catchy.</a:t>
            </a:r>
          </a:p>
        </p:txBody>
      </p:sp>
      <p:sp>
        <p:nvSpPr>
          <p:cNvPr id="3" name="Content Placeholder 2">
            <a:extLst>
              <a:ext uri="{FF2B5EF4-FFF2-40B4-BE49-F238E27FC236}">
                <a16:creationId xmlns:a16="http://schemas.microsoft.com/office/drawing/2014/main" id="{EFA580F9-71D8-4891-5FE0-453BF59535D2}"/>
              </a:ext>
            </a:extLst>
          </p:cNvPr>
          <p:cNvSpPr>
            <a:spLocks noGrp="1"/>
          </p:cNvSpPr>
          <p:nvPr>
            <p:ph idx="1"/>
          </p:nvPr>
        </p:nvSpPr>
        <p:spPr>
          <a:xfrm>
            <a:off x="2042059" y="2264453"/>
            <a:ext cx="8761413" cy="825500"/>
          </a:xfrm>
        </p:spPr>
        <p:txBody>
          <a:bodyPr>
            <a:normAutofit/>
          </a:bodyPr>
          <a:lstStyle/>
          <a:p>
            <a:pPr marL="0" indent="0">
              <a:buNone/>
            </a:pPr>
            <a:r>
              <a:rPr lang="en-US" sz="3200" kern="100" dirty="0">
                <a:ea typeface="Calibri" panose="020F0502020204030204" pitchFamily="34" charset="0"/>
                <a:cs typeface="Times New Roman" panose="02020603050405020304" pitchFamily="18" charset="0"/>
              </a:rPr>
              <a:t>G</a:t>
            </a:r>
            <a:r>
              <a:rPr lang="en-US" sz="3200" kern="100" dirty="0">
                <a:effectLst/>
                <a:ea typeface="Calibri" panose="020F0502020204030204" pitchFamily="34" charset="0"/>
                <a:cs typeface="Times New Roman" panose="02020603050405020304" pitchFamily="18" charset="0"/>
              </a:rPr>
              <a:t>rab the audience’s attention by using:</a:t>
            </a:r>
            <a:endParaRPr lang="en-US" sz="3200" dirty="0"/>
          </a:p>
        </p:txBody>
      </p:sp>
      <p:sp>
        <p:nvSpPr>
          <p:cNvPr id="5" name="TextBox 4">
            <a:extLst>
              <a:ext uri="{FF2B5EF4-FFF2-40B4-BE49-F238E27FC236}">
                <a16:creationId xmlns:a16="http://schemas.microsoft.com/office/drawing/2014/main" id="{B040EA9E-6CB4-A6D2-CB3B-4501B6546277}"/>
              </a:ext>
            </a:extLst>
          </p:cNvPr>
          <p:cNvSpPr txBox="1"/>
          <p:nvPr/>
        </p:nvSpPr>
        <p:spPr>
          <a:xfrm>
            <a:off x="4328469" y="2988154"/>
            <a:ext cx="4188591" cy="3539430"/>
          </a:xfrm>
          <a:prstGeom prst="rect">
            <a:avLst/>
          </a:prstGeom>
          <a:noFill/>
        </p:spPr>
        <p:txBody>
          <a:bodyPr wrap="square">
            <a:spAutoFit/>
          </a:bodyPr>
          <a:lstStyle/>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bold headings</a:t>
            </a:r>
          </a:p>
          <a:p>
            <a:r>
              <a:rPr lang="en-US" sz="3200" kern="100" dirty="0">
                <a:effectLst/>
                <a:ea typeface="Calibri" panose="020F0502020204030204" pitchFamily="34" charset="0"/>
                <a:cs typeface="Times New Roman" panose="02020603050405020304" pitchFamily="18" charset="0"/>
              </a:rPr>
              <a:t> </a:t>
            </a:r>
          </a:p>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snappy captions</a:t>
            </a:r>
          </a:p>
          <a:p>
            <a:pPr marL="285750" indent="-285750">
              <a:buFont typeface="Wingdings" panose="05000000000000000000" pitchFamily="2" charset="2"/>
              <a:buChar char="v"/>
            </a:pPr>
            <a:endParaRPr lang="en-US" sz="3200" kern="1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interesting images</a:t>
            </a:r>
          </a:p>
          <a:p>
            <a:endParaRPr lang="en-US" sz="3200" kern="1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color</a:t>
            </a:r>
          </a:p>
        </p:txBody>
      </p:sp>
      <p:pic>
        <p:nvPicPr>
          <p:cNvPr id="5122" name="Picture 2" descr="Be Bold Word Art Bold graphic by Marisa Lerin ...">
            <a:extLst>
              <a:ext uri="{FF2B5EF4-FFF2-40B4-BE49-F238E27FC236}">
                <a16:creationId xmlns:a16="http://schemas.microsoft.com/office/drawing/2014/main" id="{6B1EFEC9-9B52-924A-9AC9-331C2BA29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58" y="2985247"/>
            <a:ext cx="1844488" cy="18444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nappy | Cool Logo and Web Design">
            <a:extLst>
              <a:ext uri="{FF2B5EF4-FFF2-40B4-BE49-F238E27FC236}">
                <a16:creationId xmlns:a16="http://schemas.microsoft.com/office/drawing/2014/main" id="{44D09A21-0BD5-F3B9-DC33-3D3FEE1C1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170" t="33949" r="11348" b="25595"/>
          <a:stretch/>
        </p:blipFill>
        <p:spPr bwMode="auto">
          <a:xfrm>
            <a:off x="2042059" y="4779074"/>
            <a:ext cx="2120287" cy="1096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F5A8CD-1749-BB6A-186C-29D42DB97A3F}"/>
              </a:ext>
            </a:extLst>
          </p:cNvPr>
          <p:cNvSpPr txBox="1"/>
          <p:nvPr/>
        </p:nvSpPr>
        <p:spPr>
          <a:xfrm>
            <a:off x="9305365" y="3561895"/>
            <a:ext cx="2297680" cy="523220"/>
          </a:xfrm>
          <a:prstGeom prst="rect">
            <a:avLst/>
          </a:prstGeom>
          <a:noFill/>
        </p:spPr>
        <p:txBody>
          <a:bodyPr wrap="none" rtlCol="0">
            <a:spAutoFit/>
          </a:bodyPr>
          <a:lstStyle/>
          <a:p>
            <a:r>
              <a:rPr lang="en-US" sz="2800" b="1" dirty="0">
                <a:solidFill>
                  <a:srgbClr val="0070C0"/>
                </a:solidFill>
                <a:latin typeface="Broadway" panose="04040905080B02020502" pitchFamily="82" charset="0"/>
              </a:rPr>
              <a:t>Interesting</a:t>
            </a:r>
          </a:p>
        </p:txBody>
      </p:sp>
      <p:pic>
        <p:nvPicPr>
          <p:cNvPr id="5126" name="Picture 6" descr="Word `COLOR` Filled with a Colorful Image. Stock Illustration ...">
            <a:extLst>
              <a:ext uri="{FF2B5EF4-FFF2-40B4-BE49-F238E27FC236}">
                <a16:creationId xmlns:a16="http://schemas.microsoft.com/office/drawing/2014/main" id="{3574D423-96BA-E240-A028-ED5773A6D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365" y="4455458"/>
            <a:ext cx="1930088" cy="129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71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31" presetClass="entr" presetSubtype="0" fill="hold" nodeType="afterEffect">
                                  <p:stCondLst>
                                    <p:cond delay="100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1000" fill="hold"/>
                                        <p:tgtEl>
                                          <p:spTgt spid="5122"/>
                                        </p:tgtEl>
                                        <p:attrNameLst>
                                          <p:attrName>ppt_w</p:attrName>
                                        </p:attrNameLst>
                                      </p:cBhvr>
                                      <p:tavLst>
                                        <p:tav tm="0">
                                          <p:val>
                                            <p:fltVal val="0"/>
                                          </p:val>
                                        </p:tav>
                                        <p:tav tm="100000">
                                          <p:val>
                                            <p:strVal val="#ppt_w"/>
                                          </p:val>
                                        </p:tav>
                                      </p:tavLst>
                                    </p:anim>
                                    <p:anim calcmode="lin" valueType="num">
                                      <p:cBhvr>
                                        <p:cTn id="20" dur="1000" fill="hold"/>
                                        <p:tgtEl>
                                          <p:spTgt spid="5122"/>
                                        </p:tgtEl>
                                        <p:attrNameLst>
                                          <p:attrName>ppt_h</p:attrName>
                                        </p:attrNameLst>
                                      </p:cBhvr>
                                      <p:tavLst>
                                        <p:tav tm="0">
                                          <p:val>
                                            <p:fltVal val="0"/>
                                          </p:val>
                                        </p:tav>
                                        <p:tav tm="100000">
                                          <p:val>
                                            <p:strVal val="#ppt_h"/>
                                          </p:val>
                                        </p:tav>
                                      </p:tavLst>
                                    </p:anim>
                                    <p:anim calcmode="lin" valueType="num">
                                      <p:cBhvr>
                                        <p:cTn id="21" dur="1000" fill="hold"/>
                                        <p:tgtEl>
                                          <p:spTgt spid="5122"/>
                                        </p:tgtEl>
                                        <p:attrNameLst>
                                          <p:attrName>style.rotation</p:attrName>
                                        </p:attrNameLst>
                                      </p:cBhvr>
                                      <p:tavLst>
                                        <p:tav tm="0">
                                          <p:val>
                                            <p:fltVal val="90"/>
                                          </p:val>
                                        </p:tav>
                                        <p:tav tm="100000">
                                          <p:val>
                                            <p:fltVal val="0"/>
                                          </p:val>
                                        </p:tav>
                                      </p:tavLst>
                                    </p:anim>
                                    <p:animEffect transition="in" filter="fade">
                                      <p:cBhvr>
                                        <p:cTn id="22" dur="1000"/>
                                        <p:tgtEl>
                                          <p:spTgt spid="5122"/>
                                        </p:tgtEl>
                                      </p:cBhvr>
                                    </p:animEffect>
                                  </p:childTnLst>
                                </p:cTn>
                              </p:par>
                              <p:par>
                                <p:cTn id="23" presetID="31" presetClass="entr" presetSubtype="0"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1000"/>
                                  </p:stCondLst>
                                  <p:childTnLst>
                                    <p:set>
                                      <p:cBhvr>
                                        <p:cTn id="30" dur="1" fill="hold">
                                          <p:stCondLst>
                                            <p:cond delay="0"/>
                                          </p:stCondLst>
                                        </p:cTn>
                                        <p:tgtEl>
                                          <p:spTgt spid="5124"/>
                                        </p:tgtEl>
                                        <p:attrNameLst>
                                          <p:attrName>style.visibility</p:attrName>
                                        </p:attrNameLst>
                                      </p:cBhvr>
                                      <p:to>
                                        <p:strVal val="visible"/>
                                      </p:to>
                                    </p:set>
                                    <p:anim calcmode="lin" valueType="num">
                                      <p:cBhvr>
                                        <p:cTn id="31" dur="1000" fill="hold"/>
                                        <p:tgtEl>
                                          <p:spTgt spid="5124"/>
                                        </p:tgtEl>
                                        <p:attrNameLst>
                                          <p:attrName>ppt_w</p:attrName>
                                        </p:attrNameLst>
                                      </p:cBhvr>
                                      <p:tavLst>
                                        <p:tav tm="0">
                                          <p:val>
                                            <p:fltVal val="0"/>
                                          </p:val>
                                        </p:tav>
                                        <p:tav tm="100000">
                                          <p:val>
                                            <p:strVal val="#ppt_w"/>
                                          </p:val>
                                        </p:tav>
                                      </p:tavLst>
                                    </p:anim>
                                    <p:anim calcmode="lin" valueType="num">
                                      <p:cBhvr>
                                        <p:cTn id="32" dur="1000" fill="hold"/>
                                        <p:tgtEl>
                                          <p:spTgt spid="5124"/>
                                        </p:tgtEl>
                                        <p:attrNameLst>
                                          <p:attrName>ppt_h</p:attrName>
                                        </p:attrNameLst>
                                      </p:cBhvr>
                                      <p:tavLst>
                                        <p:tav tm="0">
                                          <p:val>
                                            <p:fltVal val="0"/>
                                          </p:val>
                                        </p:tav>
                                        <p:tav tm="100000">
                                          <p:val>
                                            <p:strVal val="#ppt_h"/>
                                          </p:val>
                                        </p:tav>
                                      </p:tavLst>
                                    </p:anim>
                                    <p:anim calcmode="lin" valueType="num">
                                      <p:cBhvr>
                                        <p:cTn id="33" dur="1000" fill="hold"/>
                                        <p:tgtEl>
                                          <p:spTgt spid="5124"/>
                                        </p:tgtEl>
                                        <p:attrNameLst>
                                          <p:attrName>style.rotation</p:attrName>
                                        </p:attrNameLst>
                                      </p:cBhvr>
                                      <p:tavLst>
                                        <p:tav tm="0">
                                          <p:val>
                                            <p:fltVal val="90"/>
                                          </p:val>
                                        </p:tav>
                                        <p:tav tm="100000">
                                          <p:val>
                                            <p:fltVal val="0"/>
                                          </p:val>
                                        </p:tav>
                                      </p:tavLst>
                                    </p:anim>
                                    <p:animEffect transition="in" filter="fade">
                                      <p:cBhvr>
                                        <p:cTn id="34" dur="1000"/>
                                        <p:tgtEl>
                                          <p:spTgt spid="5124"/>
                                        </p:tgtEl>
                                      </p:cBhvr>
                                    </p:animEffect>
                                  </p:childTnLst>
                                </p:cTn>
                              </p:par>
                              <p:par>
                                <p:cTn id="35" presetID="31" presetClass="entr" presetSubtype="0" fill="hold" nodeType="withEffect">
                                  <p:stCondLst>
                                    <p:cond delay="1000"/>
                                  </p:stCondLst>
                                  <p:childTnLst>
                                    <p:set>
                                      <p:cBhvr>
                                        <p:cTn id="36" dur="1" fill="hold">
                                          <p:stCondLst>
                                            <p:cond delay="0"/>
                                          </p:stCondLst>
                                        </p:cTn>
                                        <p:tgtEl>
                                          <p:spTgt spid="5126"/>
                                        </p:tgtEl>
                                        <p:attrNameLst>
                                          <p:attrName>style.visibility</p:attrName>
                                        </p:attrNameLst>
                                      </p:cBhvr>
                                      <p:to>
                                        <p:strVal val="visible"/>
                                      </p:to>
                                    </p:set>
                                    <p:anim calcmode="lin" valueType="num">
                                      <p:cBhvr>
                                        <p:cTn id="37" dur="1000" fill="hold"/>
                                        <p:tgtEl>
                                          <p:spTgt spid="5126"/>
                                        </p:tgtEl>
                                        <p:attrNameLst>
                                          <p:attrName>ppt_w</p:attrName>
                                        </p:attrNameLst>
                                      </p:cBhvr>
                                      <p:tavLst>
                                        <p:tav tm="0">
                                          <p:val>
                                            <p:fltVal val="0"/>
                                          </p:val>
                                        </p:tav>
                                        <p:tav tm="100000">
                                          <p:val>
                                            <p:strVal val="#ppt_w"/>
                                          </p:val>
                                        </p:tav>
                                      </p:tavLst>
                                    </p:anim>
                                    <p:anim calcmode="lin" valueType="num">
                                      <p:cBhvr>
                                        <p:cTn id="38" dur="1000" fill="hold"/>
                                        <p:tgtEl>
                                          <p:spTgt spid="5126"/>
                                        </p:tgtEl>
                                        <p:attrNameLst>
                                          <p:attrName>ppt_h</p:attrName>
                                        </p:attrNameLst>
                                      </p:cBhvr>
                                      <p:tavLst>
                                        <p:tav tm="0">
                                          <p:val>
                                            <p:fltVal val="0"/>
                                          </p:val>
                                        </p:tav>
                                        <p:tav tm="100000">
                                          <p:val>
                                            <p:strVal val="#ppt_h"/>
                                          </p:val>
                                        </p:tav>
                                      </p:tavLst>
                                    </p:anim>
                                    <p:anim calcmode="lin" valueType="num">
                                      <p:cBhvr>
                                        <p:cTn id="39" dur="1000" fill="hold"/>
                                        <p:tgtEl>
                                          <p:spTgt spid="5126"/>
                                        </p:tgtEl>
                                        <p:attrNameLst>
                                          <p:attrName>style.rotation</p:attrName>
                                        </p:attrNameLst>
                                      </p:cBhvr>
                                      <p:tavLst>
                                        <p:tav tm="0">
                                          <p:val>
                                            <p:fltVal val="90"/>
                                          </p:val>
                                        </p:tav>
                                        <p:tav tm="100000">
                                          <p:val>
                                            <p:fltVal val="0"/>
                                          </p:val>
                                        </p:tav>
                                      </p:tavLst>
                                    </p:anim>
                                    <p:animEffect transition="in" filter="fade">
                                      <p:cBhvr>
                                        <p:cTn id="40"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B0F2-AEA6-85FE-5211-68C6C1E7FBB8}"/>
              </a:ext>
            </a:extLst>
          </p:cNvPr>
          <p:cNvSpPr>
            <a:spLocks noGrp="1"/>
          </p:cNvSpPr>
          <p:nvPr>
            <p:ph type="title"/>
          </p:nvPr>
        </p:nvSpPr>
        <p:spPr>
          <a:xfrm>
            <a:off x="1154954" y="947920"/>
            <a:ext cx="8761413" cy="990062"/>
          </a:xfrm>
        </p:spPr>
        <p:txBody>
          <a:bodyPr/>
          <a:lstStyle/>
          <a:p>
            <a:pPr algn="ctr"/>
            <a:r>
              <a:rPr lang="en-US" dirty="0"/>
              <a:t>The message on your poster should be concise.</a:t>
            </a:r>
          </a:p>
        </p:txBody>
      </p:sp>
      <p:sp>
        <p:nvSpPr>
          <p:cNvPr id="3" name="Content Placeholder 2">
            <a:extLst>
              <a:ext uri="{FF2B5EF4-FFF2-40B4-BE49-F238E27FC236}">
                <a16:creationId xmlns:a16="http://schemas.microsoft.com/office/drawing/2014/main" id="{54FEB5D3-1D49-41FB-59EF-25BE5A2EB606}"/>
              </a:ext>
            </a:extLst>
          </p:cNvPr>
          <p:cNvSpPr>
            <a:spLocks noGrp="1"/>
          </p:cNvSpPr>
          <p:nvPr>
            <p:ph idx="1"/>
          </p:nvPr>
        </p:nvSpPr>
        <p:spPr>
          <a:xfrm>
            <a:off x="1946525" y="2699035"/>
            <a:ext cx="9090521" cy="3416300"/>
          </a:xfrm>
        </p:spPr>
        <p:txBody>
          <a:bodyPr>
            <a:normAutofit/>
          </a:bodyPr>
          <a:lstStyle/>
          <a:p>
            <a:pPr marL="0" indent="0">
              <a:buNone/>
            </a:pPr>
            <a:r>
              <a:rPr lang="en-US" sz="3200" kern="100" dirty="0">
                <a:ea typeface="Calibri" panose="020F0502020204030204" pitchFamily="34" charset="0"/>
                <a:cs typeface="Times New Roman" panose="02020603050405020304" pitchFamily="18" charset="0"/>
              </a:rPr>
              <a:t>K</a:t>
            </a:r>
            <a:r>
              <a:rPr lang="en-US" sz="3200" kern="100" dirty="0">
                <a:effectLst/>
                <a:ea typeface="Calibri" panose="020F0502020204030204" pitchFamily="34" charset="0"/>
                <a:cs typeface="Times New Roman" panose="02020603050405020304" pitchFamily="18" charset="0"/>
              </a:rPr>
              <a:t>eep it brief with as little reading as possible</a:t>
            </a:r>
          </a:p>
          <a:p>
            <a:pPr marL="0" indent="0">
              <a:buNone/>
            </a:pPr>
            <a:endParaRPr lang="en-US" sz="3200" kern="100" dirty="0">
              <a:effectLst/>
              <a:ea typeface="Calibri" panose="020F0502020204030204" pitchFamily="34" charset="0"/>
              <a:cs typeface="Times New Roman" panose="02020603050405020304" pitchFamily="18" charset="0"/>
            </a:endParaRPr>
          </a:p>
          <a:p>
            <a:pPr marL="0" indent="0">
              <a:buNone/>
            </a:pPr>
            <a:r>
              <a:rPr lang="en-US" sz="3200" kern="100" dirty="0">
                <a:ea typeface="Calibri" panose="020F0502020204030204" pitchFamily="34" charset="0"/>
                <a:cs typeface="Times New Roman" panose="02020603050405020304" pitchFamily="18" charset="0"/>
              </a:rPr>
              <a:t>U</a:t>
            </a:r>
            <a:r>
              <a:rPr lang="en-US" sz="3200" kern="100" dirty="0">
                <a:effectLst/>
                <a:ea typeface="Calibri" panose="020F0502020204030204" pitchFamily="34" charset="0"/>
                <a:cs typeface="Times New Roman" panose="02020603050405020304" pitchFamily="18" charset="0"/>
              </a:rPr>
              <a:t>se bullet points, not full sentences</a:t>
            </a:r>
          </a:p>
          <a:p>
            <a:pPr marL="0" indent="0">
              <a:buNone/>
            </a:pPr>
            <a:endParaRPr lang="en-US" sz="3200" kern="100" dirty="0">
              <a:effectLst/>
              <a:ea typeface="Calibri" panose="020F0502020204030204" pitchFamily="34" charset="0"/>
              <a:cs typeface="Times New Roman" panose="02020603050405020304" pitchFamily="18" charset="0"/>
            </a:endParaRPr>
          </a:p>
          <a:p>
            <a:pPr marL="0" indent="0">
              <a:buNone/>
            </a:pPr>
            <a:r>
              <a:rPr lang="en-US" sz="3200" kern="100" dirty="0">
                <a:ea typeface="Calibri" panose="020F0502020204030204" pitchFamily="34" charset="0"/>
                <a:cs typeface="Times New Roman" panose="02020603050405020304" pitchFamily="18" charset="0"/>
              </a:rPr>
              <a:t>U</a:t>
            </a:r>
            <a:r>
              <a:rPr lang="en-US" sz="3200" kern="100" dirty="0">
                <a:effectLst/>
                <a:ea typeface="Calibri" panose="020F0502020204030204" pitchFamily="34" charset="0"/>
                <a:cs typeface="Times New Roman" panose="02020603050405020304" pitchFamily="18" charset="0"/>
              </a:rPr>
              <a:t>se images to communicate</a:t>
            </a:r>
          </a:p>
          <a:p>
            <a:endParaRPr lang="en-US" dirty="0"/>
          </a:p>
        </p:txBody>
      </p:sp>
      <p:pic>
        <p:nvPicPr>
          <p:cNvPr id="6146" name="Picture 2" descr="Red Checkmark Images – Browse 49,929 Stock Photos, Vectors ...">
            <a:extLst>
              <a:ext uri="{FF2B5EF4-FFF2-40B4-BE49-F238E27FC236}">
                <a16:creationId xmlns:a16="http://schemas.microsoft.com/office/drawing/2014/main" id="{0D86BE53-B3DC-3F7D-4D5C-1425F75F9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4" y="2577352"/>
            <a:ext cx="916641" cy="9166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d Checkmark Images – Browse 49,929 Stock Photos, Vectors ...">
            <a:extLst>
              <a:ext uri="{FF2B5EF4-FFF2-40B4-BE49-F238E27FC236}">
                <a16:creationId xmlns:a16="http://schemas.microsoft.com/office/drawing/2014/main" id="{0847AD94-0A49-2496-0196-EAE78935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80" y="3785395"/>
            <a:ext cx="916641" cy="9166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d Checkmark Images – Browse 49,929 Stock Photos, Vectors ...">
            <a:extLst>
              <a:ext uri="{FF2B5EF4-FFF2-40B4-BE49-F238E27FC236}">
                <a16:creationId xmlns:a16="http://schemas.microsoft.com/office/drawing/2014/main" id="{9272E49C-98A0-8119-8890-5DE1E7D64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81" y="4993439"/>
            <a:ext cx="916641" cy="91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96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31" presetClass="entr" presetSubtype="0" fill="hold" nodeType="afterEffect">
                                  <p:stCondLst>
                                    <p:cond delay="1000"/>
                                  </p:stCondLst>
                                  <p:childTnLst>
                                    <p:set>
                                      <p:cBhvr>
                                        <p:cTn id="24" dur="1" fill="hold">
                                          <p:stCondLst>
                                            <p:cond delay="0"/>
                                          </p:stCondLst>
                                        </p:cTn>
                                        <p:tgtEl>
                                          <p:spTgt spid="6146"/>
                                        </p:tgtEl>
                                        <p:attrNameLst>
                                          <p:attrName>style.visibility</p:attrName>
                                        </p:attrNameLst>
                                      </p:cBhvr>
                                      <p:to>
                                        <p:strVal val="visible"/>
                                      </p:to>
                                    </p:set>
                                    <p:anim calcmode="lin" valueType="num">
                                      <p:cBhvr>
                                        <p:cTn id="25" dur="1000" fill="hold"/>
                                        <p:tgtEl>
                                          <p:spTgt spid="6146"/>
                                        </p:tgtEl>
                                        <p:attrNameLst>
                                          <p:attrName>ppt_w</p:attrName>
                                        </p:attrNameLst>
                                      </p:cBhvr>
                                      <p:tavLst>
                                        <p:tav tm="0">
                                          <p:val>
                                            <p:fltVal val="0"/>
                                          </p:val>
                                        </p:tav>
                                        <p:tav tm="100000">
                                          <p:val>
                                            <p:strVal val="#ppt_w"/>
                                          </p:val>
                                        </p:tav>
                                      </p:tavLst>
                                    </p:anim>
                                    <p:anim calcmode="lin" valueType="num">
                                      <p:cBhvr>
                                        <p:cTn id="26" dur="1000" fill="hold"/>
                                        <p:tgtEl>
                                          <p:spTgt spid="6146"/>
                                        </p:tgtEl>
                                        <p:attrNameLst>
                                          <p:attrName>ppt_h</p:attrName>
                                        </p:attrNameLst>
                                      </p:cBhvr>
                                      <p:tavLst>
                                        <p:tav tm="0">
                                          <p:val>
                                            <p:fltVal val="0"/>
                                          </p:val>
                                        </p:tav>
                                        <p:tav tm="100000">
                                          <p:val>
                                            <p:strVal val="#ppt_h"/>
                                          </p:val>
                                        </p:tav>
                                      </p:tavLst>
                                    </p:anim>
                                    <p:anim calcmode="lin" valueType="num">
                                      <p:cBhvr>
                                        <p:cTn id="27" dur="1000" fill="hold"/>
                                        <p:tgtEl>
                                          <p:spTgt spid="6146"/>
                                        </p:tgtEl>
                                        <p:attrNameLst>
                                          <p:attrName>style.rotation</p:attrName>
                                        </p:attrNameLst>
                                      </p:cBhvr>
                                      <p:tavLst>
                                        <p:tav tm="0">
                                          <p:val>
                                            <p:fltVal val="90"/>
                                          </p:val>
                                        </p:tav>
                                        <p:tav tm="100000">
                                          <p:val>
                                            <p:fltVal val="0"/>
                                          </p:val>
                                        </p:tav>
                                      </p:tavLst>
                                    </p:anim>
                                    <p:animEffect transition="in" filter="fade">
                                      <p:cBhvr>
                                        <p:cTn id="28" dur="1000"/>
                                        <p:tgtEl>
                                          <p:spTgt spid="6146"/>
                                        </p:tgtEl>
                                      </p:cBhvr>
                                    </p:animEffect>
                                  </p:childTnLst>
                                </p:cTn>
                              </p:par>
                              <p:par>
                                <p:cTn id="29" presetID="31" presetClass="entr" presetSubtype="0" fill="hold"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1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83D5-D89A-C269-14F0-7C74298C806D}"/>
              </a:ext>
            </a:extLst>
          </p:cNvPr>
          <p:cNvSpPr>
            <a:spLocks noGrp="1"/>
          </p:cNvSpPr>
          <p:nvPr>
            <p:ph type="title"/>
          </p:nvPr>
        </p:nvSpPr>
        <p:spPr/>
        <p:txBody>
          <a:bodyPr/>
          <a:lstStyle/>
          <a:p>
            <a:pPr algn="ctr"/>
            <a:r>
              <a:rPr lang="en-US" dirty="0"/>
              <a:t>Make your poster comprehensive.</a:t>
            </a:r>
          </a:p>
        </p:txBody>
      </p:sp>
      <p:sp>
        <p:nvSpPr>
          <p:cNvPr id="3" name="Content Placeholder 2">
            <a:extLst>
              <a:ext uri="{FF2B5EF4-FFF2-40B4-BE49-F238E27FC236}">
                <a16:creationId xmlns:a16="http://schemas.microsoft.com/office/drawing/2014/main" id="{1BD2FF93-301D-9F96-7A9D-5977545ECFE2}"/>
              </a:ext>
            </a:extLst>
          </p:cNvPr>
          <p:cNvSpPr>
            <a:spLocks noGrp="1"/>
          </p:cNvSpPr>
          <p:nvPr>
            <p:ph idx="1"/>
          </p:nvPr>
        </p:nvSpPr>
        <p:spPr>
          <a:xfrm>
            <a:off x="2519731" y="2384167"/>
            <a:ext cx="6511674" cy="825500"/>
          </a:xfrm>
        </p:spPr>
        <p:txBody>
          <a:bodyPr/>
          <a:lstStyle/>
          <a:p>
            <a:pPr marL="0" indent="0">
              <a:buNone/>
            </a:pPr>
            <a:r>
              <a:rPr lang="en-US" sz="3200" kern="100" dirty="0">
                <a:ea typeface="Calibri" panose="020F0502020204030204" pitchFamily="34" charset="0"/>
                <a:cs typeface="Times New Roman" panose="02020603050405020304" pitchFamily="18" charset="0"/>
              </a:rPr>
              <a:t>P</a:t>
            </a:r>
            <a:r>
              <a:rPr lang="en-US" sz="3200" kern="100" dirty="0">
                <a:effectLst/>
                <a:ea typeface="Calibri" panose="020F0502020204030204" pitchFamily="34" charset="0"/>
                <a:cs typeface="Times New Roman" panose="02020603050405020304" pitchFamily="18" charset="0"/>
              </a:rPr>
              <a:t>rovide all the key information: </a:t>
            </a:r>
          </a:p>
          <a:p>
            <a:endParaRPr lang="en-US" dirty="0"/>
          </a:p>
        </p:txBody>
      </p:sp>
      <p:sp>
        <p:nvSpPr>
          <p:cNvPr id="5" name="TextBox 4">
            <a:extLst>
              <a:ext uri="{FF2B5EF4-FFF2-40B4-BE49-F238E27FC236}">
                <a16:creationId xmlns:a16="http://schemas.microsoft.com/office/drawing/2014/main" id="{C76CE4AA-FB86-3B4F-B4AE-6667292AF859}"/>
              </a:ext>
            </a:extLst>
          </p:cNvPr>
          <p:cNvSpPr txBox="1"/>
          <p:nvPr/>
        </p:nvSpPr>
        <p:spPr>
          <a:xfrm>
            <a:off x="4578221" y="3429000"/>
            <a:ext cx="6093724" cy="1569660"/>
          </a:xfrm>
          <a:prstGeom prst="rect">
            <a:avLst/>
          </a:prstGeom>
          <a:noFill/>
        </p:spPr>
        <p:txBody>
          <a:bodyPr wrap="square">
            <a:spAutoFit/>
          </a:bodyPr>
          <a:lstStyle/>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Titles</a:t>
            </a:r>
          </a:p>
          <a:p>
            <a:pPr marL="285750" indent="-285750">
              <a:buFont typeface="Wingdings" panose="05000000000000000000" pitchFamily="2" charset="2"/>
              <a:buChar char="v"/>
            </a:pPr>
            <a:r>
              <a:rPr lang="en-US" sz="3200" kern="100" dirty="0">
                <a:effectLst/>
                <a:ea typeface="Calibri" panose="020F0502020204030204" pitchFamily="34" charset="0"/>
                <a:cs typeface="Times New Roman" panose="02020603050405020304" pitchFamily="18" charset="0"/>
              </a:rPr>
              <a:t>Headings</a:t>
            </a:r>
          </a:p>
          <a:p>
            <a:pPr marL="285750" indent="-285750">
              <a:buFont typeface="Wingdings" panose="05000000000000000000" pitchFamily="2" charset="2"/>
              <a:buChar char="v"/>
            </a:pPr>
            <a:r>
              <a:rPr lang="en-US" sz="3200" b="1" u="sng" kern="100" dirty="0">
                <a:ea typeface="Calibri" panose="020F0502020204030204" pitchFamily="34" charset="0"/>
                <a:cs typeface="Times New Roman" panose="02020603050405020304" pitchFamily="18" charset="0"/>
              </a:rPr>
              <a:t>S</a:t>
            </a:r>
            <a:r>
              <a:rPr lang="en-US" sz="3200" b="1" u="sng" kern="100" dirty="0">
                <a:effectLst/>
                <a:ea typeface="Calibri" panose="020F0502020204030204" pitchFamily="34" charset="0"/>
                <a:cs typeface="Times New Roman" panose="02020603050405020304" pitchFamily="18" charset="0"/>
              </a:rPr>
              <a:t>hort</a:t>
            </a:r>
            <a:r>
              <a:rPr lang="en-US" sz="3200" kern="100" dirty="0">
                <a:effectLst/>
                <a:ea typeface="Calibri" panose="020F0502020204030204" pitchFamily="34" charset="0"/>
                <a:cs typeface="Times New Roman" panose="02020603050405020304" pitchFamily="18" charset="0"/>
              </a:rPr>
              <a:t> passages of text</a:t>
            </a:r>
          </a:p>
        </p:txBody>
      </p:sp>
      <p:pic>
        <p:nvPicPr>
          <p:cNvPr id="7174" name="Picture 6" descr="Word Short Spelled On Dice Stock Photo 1154533759 | Shutterstock">
            <a:extLst>
              <a:ext uri="{FF2B5EF4-FFF2-40B4-BE49-F238E27FC236}">
                <a16:creationId xmlns:a16="http://schemas.microsoft.com/office/drawing/2014/main" id="{BC6984A7-3362-5984-36DE-1783BEEBD7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17"/>
          <a:stretch/>
        </p:blipFill>
        <p:spPr bwMode="auto">
          <a:xfrm>
            <a:off x="767884" y="3114934"/>
            <a:ext cx="3305175" cy="236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229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5000"/>
                            </p:stCondLst>
                            <p:childTnLst>
                              <p:par>
                                <p:cTn id="15" presetID="26" presetClass="entr" presetSubtype="0" fill="hold" nodeType="afterEffect">
                                  <p:stCondLst>
                                    <p:cond delay="500"/>
                                  </p:stCondLst>
                                  <p:childTnLst>
                                    <p:set>
                                      <p:cBhvr>
                                        <p:cTn id="16" dur="1" fill="hold">
                                          <p:stCondLst>
                                            <p:cond delay="0"/>
                                          </p:stCondLst>
                                        </p:cTn>
                                        <p:tgtEl>
                                          <p:spTgt spid="7174"/>
                                        </p:tgtEl>
                                        <p:attrNameLst>
                                          <p:attrName>style.visibility</p:attrName>
                                        </p:attrNameLst>
                                      </p:cBhvr>
                                      <p:to>
                                        <p:strVal val="visible"/>
                                      </p:to>
                                    </p:set>
                                    <p:animEffect transition="in" filter="wipe(down)">
                                      <p:cBhvr>
                                        <p:cTn id="17" dur="580">
                                          <p:stCondLst>
                                            <p:cond delay="0"/>
                                          </p:stCondLst>
                                        </p:cTn>
                                        <p:tgtEl>
                                          <p:spTgt spid="7174"/>
                                        </p:tgtEl>
                                      </p:cBhvr>
                                    </p:animEffect>
                                    <p:anim calcmode="lin" valueType="num">
                                      <p:cBhvr>
                                        <p:cTn id="18"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23" dur="26">
                                          <p:stCondLst>
                                            <p:cond delay="650"/>
                                          </p:stCondLst>
                                        </p:cTn>
                                        <p:tgtEl>
                                          <p:spTgt spid="7174"/>
                                        </p:tgtEl>
                                      </p:cBhvr>
                                      <p:to x="100000" y="60000"/>
                                    </p:animScale>
                                    <p:animScale>
                                      <p:cBhvr>
                                        <p:cTn id="24" dur="166" decel="50000">
                                          <p:stCondLst>
                                            <p:cond delay="676"/>
                                          </p:stCondLst>
                                        </p:cTn>
                                        <p:tgtEl>
                                          <p:spTgt spid="7174"/>
                                        </p:tgtEl>
                                      </p:cBhvr>
                                      <p:to x="100000" y="100000"/>
                                    </p:animScale>
                                    <p:animScale>
                                      <p:cBhvr>
                                        <p:cTn id="25" dur="26">
                                          <p:stCondLst>
                                            <p:cond delay="1312"/>
                                          </p:stCondLst>
                                        </p:cTn>
                                        <p:tgtEl>
                                          <p:spTgt spid="7174"/>
                                        </p:tgtEl>
                                      </p:cBhvr>
                                      <p:to x="100000" y="80000"/>
                                    </p:animScale>
                                    <p:animScale>
                                      <p:cBhvr>
                                        <p:cTn id="26" dur="166" decel="50000">
                                          <p:stCondLst>
                                            <p:cond delay="1338"/>
                                          </p:stCondLst>
                                        </p:cTn>
                                        <p:tgtEl>
                                          <p:spTgt spid="7174"/>
                                        </p:tgtEl>
                                      </p:cBhvr>
                                      <p:to x="100000" y="100000"/>
                                    </p:animScale>
                                    <p:animScale>
                                      <p:cBhvr>
                                        <p:cTn id="27" dur="26">
                                          <p:stCondLst>
                                            <p:cond delay="1642"/>
                                          </p:stCondLst>
                                        </p:cTn>
                                        <p:tgtEl>
                                          <p:spTgt spid="7174"/>
                                        </p:tgtEl>
                                      </p:cBhvr>
                                      <p:to x="100000" y="90000"/>
                                    </p:animScale>
                                    <p:animScale>
                                      <p:cBhvr>
                                        <p:cTn id="28" dur="166" decel="50000">
                                          <p:stCondLst>
                                            <p:cond delay="1668"/>
                                          </p:stCondLst>
                                        </p:cTn>
                                        <p:tgtEl>
                                          <p:spTgt spid="7174"/>
                                        </p:tgtEl>
                                      </p:cBhvr>
                                      <p:to x="100000" y="100000"/>
                                    </p:animScale>
                                    <p:animScale>
                                      <p:cBhvr>
                                        <p:cTn id="29" dur="26">
                                          <p:stCondLst>
                                            <p:cond delay="1808"/>
                                          </p:stCondLst>
                                        </p:cTn>
                                        <p:tgtEl>
                                          <p:spTgt spid="7174"/>
                                        </p:tgtEl>
                                      </p:cBhvr>
                                      <p:to x="100000" y="95000"/>
                                    </p:animScale>
                                    <p:animScale>
                                      <p:cBhvr>
                                        <p:cTn id="30" dur="166" decel="50000">
                                          <p:stCondLst>
                                            <p:cond delay="1834"/>
                                          </p:stCondLst>
                                        </p:cTn>
                                        <p:tgtEl>
                                          <p:spTgt spid="71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283</TotalTime>
  <Words>971</Words>
  <Application>Microsoft Office PowerPoint</Application>
  <PresentationFormat>Widescreen</PresentationFormat>
  <Paragraphs>131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Broadway</vt:lpstr>
      <vt:lpstr>Calibri</vt:lpstr>
      <vt:lpstr>Century Gothic</vt:lpstr>
      <vt:lpstr>Symbol</vt:lpstr>
      <vt:lpstr>Wingdings</vt:lpstr>
      <vt:lpstr>Wingdings 3</vt:lpstr>
      <vt:lpstr>Ion Boardroom</vt:lpstr>
      <vt:lpstr>Making the Case for Historic Preservation</vt:lpstr>
      <vt:lpstr>Using Posters To Persuade</vt:lpstr>
      <vt:lpstr>PowerPoint Presentation</vt:lpstr>
      <vt:lpstr>I REMEMBER THAT!!</vt:lpstr>
      <vt:lpstr>A good poster is self-explanatory—it speaks for itself.</vt:lpstr>
      <vt:lpstr>So how do you make a poster persuasive?</vt:lpstr>
      <vt:lpstr>Your poster should be catchy.</vt:lpstr>
      <vt:lpstr>The message on your poster should be concise.</vt:lpstr>
      <vt:lpstr>Make your poster comprehensive.</vt:lpstr>
      <vt:lpstr>Make your poster convincing.</vt:lpstr>
      <vt:lpstr>It is also important to identify the target audience you are trying to reach and persuade: </vt:lpstr>
      <vt:lpstr>What clever theme or slogan will make an impact with your audience? </vt:lpstr>
      <vt:lpstr>Here are some “tricks of the trade” to make your poster effective: </vt:lpstr>
      <vt:lpstr>Here are some “tricks of the trade” to make your poster effective:</vt:lpstr>
      <vt:lpstr>Here are some “tricks of the trade” to make your poster effective:</vt:lpstr>
      <vt:lpstr>When choosing color combinations, consider what will make the message easily read and complement the appearance of the poster.  </vt:lpstr>
      <vt:lpstr>The Use Of Color </vt:lpstr>
      <vt:lpstr>The Use Of Color </vt:lpstr>
      <vt:lpstr>PowerPoint Presentation</vt:lpstr>
      <vt:lpstr>The Use Of Color</vt:lpstr>
      <vt:lpstr>The Use Of Color</vt:lpstr>
      <vt:lpstr>The Use Of Lettering</vt:lpstr>
      <vt:lpstr>Use capitals for emphasizing an important phrase or word.  </vt:lpstr>
      <vt:lpstr>Too much stuff…..too much stuff…..too much stuff……too much stuff…..too much stuff….too much stuff…..too much stuff…..too much stuff….. too much stuff…..too much  stuff…..too much stuff….. too mch stuff…….too much stuff…….too much stuff…</vt:lpstr>
      <vt:lpstr>Pay attention to spelling and grammar; </vt:lpstr>
      <vt:lpstr>Now create your poster.</vt:lpstr>
      <vt:lpstr>Redo anything you feel should be different.  Gently and thoroughly erase pencil marks. </vt:lpstr>
      <vt:lpstr>You’re almost done!</vt:lpstr>
      <vt:lpstr>Now that you have all the  “tools in your belt”,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Historic Preservation</dc:title>
  <dc:creator>Anne Woita</dc:creator>
  <cp:lastModifiedBy>Anne Woita</cp:lastModifiedBy>
  <cp:revision>10</cp:revision>
  <dcterms:created xsi:type="dcterms:W3CDTF">2024-04-06T15:17:49Z</dcterms:created>
  <dcterms:modified xsi:type="dcterms:W3CDTF">2024-08-03T15:50:24Z</dcterms:modified>
</cp:coreProperties>
</file>