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6" r:id="rId1"/>
  </p:sldMasterIdLst>
  <p:sldIdLst>
    <p:sldId id="256" r:id="rId2"/>
    <p:sldId id="257" r:id="rId3"/>
    <p:sldId id="258" r:id="rId4"/>
    <p:sldId id="261" r:id="rId5"/>
    <p:sldId id="262" r:id="rId6"/>
    <p:sldId id="259" r:id="rId7"/>
    <p:sldId id="260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2" r:id="rId16"/>
    <p:sldId id="274" r:id="rId17"/>
    <p:sldId id="273" r:id="rId18"/>
    <p:sldId id="276" r:id="rId19"/>
    <p:sldId id="275" r:id="rId20"/>
    <p:sldId id="280" r:id="rId21"/>
    <p:sldId id="277" r:id="rId22"/>
    <p:sldId id="278" r:id="rId23"/>
    <p:sldId id="279" r:id="rId24"/>
    <p:sldId id="291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92" r:id="rId34"/>
    <p:sldId id="289" r:id="rId35"/>
    <p:sldId id="290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9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FF773E28-DB3A-4A75-9D7B-8F0135079B84}" type="datetimeFigureOut">
              <a:rPr lang="en-US" smtClean="0"/>
              <a:t>8/2/2024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90567DE2-6E2F-4D76-8028-A35C0EAD3E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342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73E28-DB3A-4A75-9D7B-8F0135079B84}" type="datetimeFigureOut">
              <a:rPr lang="en-US" smtClean="0"/>
              <a:t>8/2/2024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67DE2-6E2F-4D76-8028-A35C0EAD3E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513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73E28-DB3A-4A75-9D7B-8F0135079B84}" type="datetimeFigureOut">
              <a:rPr lang="en-US" smtClean="0"/>
              <a:t>8/2/2024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67DE2-6E2F-4D76-8028-A35C0EAD3E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37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73E28-DB3A-4A75-9D7B-8F0135079B84}" type="datetimeFigureOut">
              <a:rPr lang="en-US" smtClean="0"/>
              <a:t>8/2/2024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67DE2-6E2F-4D76-8028-A35C0EAD3E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27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73E28-DB3A-4A75-9D7B-8F0135079B84}" type="datetimeFigureOut">
              <a:rPr lang="en-US" smtClean="0"/>
              <a:t>8/2/2024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67DE2-6E2F-4D76-8028-A35C0EAD3E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79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73E28-DB3A-4A75-9D7B-8F0135079B84}" type="datetimeFigureOut">
              <a:rPr lang="en-US" smtClean="0"/>
              <a:t>8/2/2024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67DE2-6E2F-4D76-8028-A35C0EAD3E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47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73E28-DB3A-4A75-9D7B-8F0135079B84}" type="datetimeFigureOut">
              <a:rPr lang="en-US" smtClean="0"/>
              <a:t>8/2/2024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67DE2-6E2F-4D76-8028-A35C0EAD3E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9621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73E28-DB3A-4A75-9D7B-8F0135079B84}" type="datetimeFigureOut">
              <a:rPr lang="en-US" smtClean="0"/>
              <a:t>8/2/2024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67DE2-6E2F-4D76-8028-A35C0EAD3E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479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73E28-DB3A-4A75-9D7B-8F0135079B84}" type="datetimeFigureOut">
              <a:rPr lang="en-US" smtClean="0"/>
              <a:t>8/2/2024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67DE2-6E2F-4D76-8028-A35C0EAD3E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14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73E28-DB3A-4A75-9D7B-8F0135079B84}" type="datetimeFigureOut">
              <a:rPr lang="en-US" smtClean="0"/>
              <a:t>8/2/2024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90567DE2-6E2F-4D76-8028-A35C0EAD3E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62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FF773E28-DB3A-4A75-9D7B-8F0135079B84}" type="datetimeFigureOut">
              <a:rPr lang="en-US" smtClean="0"/>
              <a:t>8/2/2024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90567DE2-6E2F-4D76-8028-A35C0EAD3E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919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FF773E28-DB3A-4A75-9D7B-8F0135079B84}" type="datetimeFigureOut">
              <a:rPr lang="en-US" smtClean="0"/>
              <a:t>8/2/2024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90567DE2-6E2F-4D76-8028-A35C0EAD3E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937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48" r:id="rId2"/>
    <p:sldLayoutId id="2147483949" r:id="rId3"/>
    <p:sldLayoutId id="2147483950" r:id="rId4"/>
    <p:sldLayoutId id="2147483951" r:id="rId5"/>
    <p:sldLayoutId id="2147483952" r:id="rId6"/>
    <p:sldLayoutId id="2147483953" r:id="rId7"/>
    <p:sldLayoutId id="2147483954" r:id="rId8"/>
    <p:sldLayoutId id="2147483955" r:id="rId9"/>
    <p:sldLayoutId id="2147483956" r:id="rId10"/>
    <p:sldLayoutId id="2147483957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Relationship Id="rId1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F716C1A-844F-D450-675C-C405CC8040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2242" y="4959912"/>
            <a:ext cx="9228201" cy="1645920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5400" dirty="0"/>
              <a:t>Greetings From </a:t>
            </a:r>
          </a:p>
          <a:p>
            <a:pPr algn="ctr"/>
            <a:r>
              <a:rPr lang="en-US" sz="5400" dirty="0"/>
              <a:t>The Pershing Mural!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CF4B64-6266-E646-12F8-09327C50D9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524" y="1209587"/>
            <a:ext cx="9672918" cy="3213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80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B7C6EB7-43D5-2F74-2897-38AF3D5C41C2}"/>
              </a:ext>
            </a:extLst>
          </p:cNvPr>
          <p:cNvSpPr txBox="1"/>
          <p:nvPr/>
        </p:nvSpPr>
        <p:spPr>
          <a:xfrm>
            <a:off x="1371600" y="502042"/>
            <a:ext cx="94488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0" i="0" dirty="0">
                <a:solidFill>
                  <a:schemeClr val="accent1"/>
                </a:solidFill>
                <a:effectLst/>
                <a:latin typeface="Aptos" panose="020B0004020202020204" pitchFamily="34" charset="0"/>
              </a:rPr>
              <a:t>This was quick and easy compared to the Renaissance method, which involved a laborious, exacting process often taking years to complete a single work.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4524B31-541A-DB9B-0CA8-2B4A87E5C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77291" y="3235263"/>
            <a:ext cx="4663440" cy="933325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accent1"/>
                </a:solidFill>
              </a:rPr>
              <a:t>SMART!!!!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43B28B55-C94C-AC3B-BDE6-7698BB21FFE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11863" y="2246476"/>
            <a:ext cx="4662487" cy="3271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729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DF558-41B1-26C0-26DB-28C54215C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977651"/>
          </a:xfrm>
        </p:spPr>
        <p:txBody>
          <a:bodyPr/>
          <a:lstStyle/>
          <a:p>
            <a:r>
              <a:rPr lang="en-US" sz="3600" dirty="0"/>
              <a:t>So when it came time to install me on the west side of the Auditorium, it was “easy peasy”……kind of!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1A5E3A-F07A-2993-27DD-DA0A318E88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4053" y="2369111"/>
            <a:ext cx="5311947" cy="1645920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dirty="0"/>
              <a:t>By the time I was mounted with more than 760,000 tiles, I weighed a whopping 45 tons or 90,000 pounds!</a:t>
            </a:r>
          </a:p>
        </p:txBody>
      </p:sp>
      <p:pic>
        <p:nvPicPr>
          <p:cNvPr id="8194" name="Picture 2" descr="Jim McKee: The making of a monumental mural in Lincoln">
            <a:extLst>
              <a:ext uri="{FF2B5EF4-FFF2-40B4-BE49-F238E27FC236}">
                <a16:creationId xmlns:a16="http://schemas.microsoft.com/office/drawing/2014/main" id="{D7B4FFDE-9431-579A-F16C-EF6741AF9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353" y="1947263"/>
            <a:ext cx="4949451" cy="3297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92A37B-5E24-FC52-A53C-1C2110034869}"/>
              </a:ext>
            </a:extLst>
          </p:cNvPr>
          <p:cNvSpPr txBox="1"/>
          <p:nvPr/>
        </p:nvSpPr>
        <p:spPr>
          <a:xfrm>
            <a:off x="784053" y="4025430"/>
            <a:ext cx="515533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Remember what I said about “go big or go home”?  This is Nebraska, after all!  That’s how we do things!</a:t>
            </a:r>
          </a:p>
        </p:txBody>
      </p:sp>
    </p:spTree>
    <p:extLst>
      <p:ext uri="{BB962C8B-B14F-4D97-AF65-F5344CB8AC3E}">
        <p14:creationId xmlns:p14="http://schemas.microsoft.com/office/powerpoint/2010/main" val="377670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DFF97-C510-4E77-5BD4-89F5EAE9B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/>
              <a:t>I think I turned out pretty nice, if I do say so myself!</a:t>
            </a:r>
          </a:p>
        </p:txBody>
      </p:sp>
      <p:pic>
        <p:nvPicPr>
          <p:cNvPr id="4" name="Picture 2" descr="Preservation Commission Discusses Fate of Pershing — Preservation  Association of Lincoln">
            <a:extLst>
              <a:ext uri="{FF2B5EF4-FFF2-40B4-BE49-F238E27FC236}">
                <a16:creationId xmlns:a16="http://schemas.microsoft.com/office/drawing/2014/main" id="{31F2C679-43B7-B16B-F4D6-3E5B1062E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1" y="1808867"/>
            <a:ext cx="6690237" cy="4460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494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6345C-78C8-870A-E4B5-573D7E4437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1228662"/>
          </a:xfrm>
        </p:spPr>
        <p:txBody>
          <a:bodyPr/>
          <a:lstStyle/>
          <a:p>
            <a:pPr algn="ctr"/>
            <a:r>
              <a:rPr lang="en-US" sz="3600" dirty="0"/>
              <a:t>Over the next 57 years, you would not believe everything </a:t>
            </a:r>
            <a:br>
              <a:rPr lang="en-US" sz="3600" dirty="0"/>
            </a:br>
            <a:r>
              <a:rPr lang="en-US" sz="3600" dirty="0"/>
              <a:t>I’ve seen.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FD5445-33EA-EF51-9175-3B85F6B6D9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7512" y="2429435"/>
            <a:ext cx="3913453" cy="3423361"/>
          </a:xfrm>
        </p:spPr>
        <p:txBody>
          <a:bodyPr/>
          <a:lstStyle/>
          <a:p>
            <a:pPr algn="ctr"/>
            <a:r>
              <a:rPr lang="en-US" dirty="0"/>
              <a:t>No lie, the Pershing Auditorium was hopping and everyone walked right past me to be part of the action.  I’ve seen it all!   </a:t>
            </a:r>
          </a:p>
        </p:txBody>
      </p:sp>
      <p:pic>
        <p:nvPicPr>
          <p:cNvPr id="10242" name="Picture 2" descr="May be an image of 2 people">
            <a:extLst>
              <a:ext uri="{FF2B5EF4-FFF2-40B4-BE49-F238E27FC236}">
                <a16:creationId xmlns:a16="http://schemas.microsoft.com/office/drawing/2014/main" id="{A52BC560-EC3A-C480-DF7A-AEE99DCAB2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" b="6174"/>
          <a:stretch/>
        </p:blipFill>
        <p:spPr bwMode="auto">
          <a:xfrm>
            <a:off x="5688924" y="2457405"/>
            <a:ext cx="4915388" cy="3082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97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1BD4D-5C84-14E8-3D07-E11EBE699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577" y="114051"/>
            <a:ext cx="10772775" cy="1658198"/>
          </a:xfrm>
        </p:spPr>
        <p:txBody>
          <a:bodyPr/>
          <a:lstStyle/>
          <a:p>
            <a:pPr algn="ctr"/>
            <a:r>
              <a:rPr lang="en-US" dirty="0"/>
              <a:t>Take for instance the musicals, we delivered!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B8776C-3B55-6C7D-6E4C-AA9ECAD4DA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6656" y="1882587"/>
            <a:ext cx="2528264" cy="4585590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Annie</a:t>
            </a:r>
          </a:p>
          <a:p>
            <a:r>
              <a:rPr lang="en-US" b="1" dirty="0">
                <a:solidFill>
                  <a:schemeClr val="accent1"/>
                </a:solidFill>
              </a:rPr>
              <a:t>Ain’t Misbehavin’</a:t>
            </a:r>
          </a:p>
          <a:p>
            <a:r>
              <a:rPr lang="en-US" b="1" dirty="0">
                <a:solidFill>
                  <a:schemeClr val="accent1"/>
                </a:solidFill>
              </a:rPr>
              <a:t>Jesus Christ Super Star</a:t>
            </a:r>
          </a:p>
          <a:p>
            <a:r>
              <a:rPr lang="en-US" b="1" dirty="0">
                <a:solidFill>
                  <a:schemeClr val="accent1"/>
                </a:solidFill>
              </a:rPr>
              <a:t>Godspell</a:t>
            </a:r>
          </a:p>
          <a:p>
            <a:r>
              <a:rPr lang="en-US" b="1" dirty="0">
                <a:solidFill>
                  <a:schemeClr val="accent1"/>
                </a:solidFill>
              </a:rPr>
              <a:t>No, No, Nanette</a:t>
            </a:r>
          </a:p>
          <a:p>
            <a:r>
              <a:rPr lang="en-US" b="1" dirty="0">
                <a:solidFill>
                  <a:schemeClr val="accent1"/>
                </a:solidFill>
              </a:rPr>
              <a:t>Grease</a:t>
            </a:r>
          </a:p>
          <a:p>
            <a:r>
              <a:rPr lang="en-US" b="1" dirty="0">
                <a:solidFill>
                  <a:schemeClr val="accent1"/>
                </a:solidFill>
              </a:rPr>
              <a:t>Applause</a:t>
            </a:r>
          </a:p>
          <a:p>
            <a:r>
              <a:rPr lang="en-US" b="1" dirty="0">
                <a:solidFill>
                  <a:schemeClr val="accent1"/>
                </a:solidFill>
              </a:rPr>
              <a:t>Two by Two</a:t>
            </a:r>
          </a:p>
          <a:p>
            <a:r>
              <a:rPr lang="en-US" b="1" dirty="0">
                <a:solidFill>
                  <a:schemeClr val="accent1"/>
                </a:solidFill>
              </a:rPr>
              <a:t>Company</a:t>
            </a:r>
          </a:p>
          <a:p>
            <a:r>
              <a:rPr lang="en-US" b="1" dirty="0">
                <a:solidFill>
                  <a:schemeClr val="accent1"/>
                </a:solidFill>
              </a:rPr>
              <a:t>1776</a:t>
            </a:r>
          </a:p>
          <a:p>
            <a:r>
              <a:rPr lang="en-US" b="1" dirty="0">
                <a:solidFill>
                  <a:schemeClr val="accent1"/>
                </a:solidFill>
              </a:rPr>
              <a:t>Mame</a:t>
            </a:r>
          </a:p>
          <a:p>
            <a:r>
              <a:rPr lang="en-US" b="1" dirty="0">
                <a:solidFill>
                  <a:schemeClr val="accent1"/>
                </a:solidFill>
              </a:rPr>
              <a:t>Hello, Dolly!</a:t>
            </a:r>
          </a:p>
          <a:p>
            <a:r>
              <a:rPr lang="en-US" b="1" dirty="0">
                <a:solidFill>
                  <a:schemeClr val="accent1"/>
                </a:solidFill>
              </a:rPr>
              <a:t>A Chorus Line</a:t>
            </a:r>
          </a:p>
        </p:txBody>
      </p:sp>
      <p:pic>
        <p:nvPicPr>
          <p:cNvPr id="11286" name="Picture 22" descr="media.istockphoto.com/id/115926311/photo/broadway-...">
            <a:extLst>
              <a:ext uri="{FF2B5EF4-FFF2-40B4-BE49-F238E27FC236}">
                <a16:creationId xmlns:a16="http://schemas.microsoft.com/office/drawing/2014/main" id="{C2CD0FBE-0A5A-3BB8-EC51-ECD7E2E73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971" y="1882587"/>
            <a:ext cx="2860488" cy="429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C7BF5B3-6890-C62B-D4AC-B1430508EC6F}"/>
              </a:ext>
            </a:extLst>
          </p:cNvPr>
          <p:cNvSpPr txBox="1"/>
          <p:nvPr/>
        </p:nvSpPr>
        <p:spPr>
          <a:xfrm>
            <a:off x="8569511" y="2844090"/>
            <a:ext cx="18820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1"/>
                </a:solidFill>
              </a:rPr>
              <a:t>We were a regular Broadway!</a:t>
            </a:r>
          </a:p>
        </p:txBody>
      </p:sp>
    </p:spTree>
    <p:extLst>
      <p:ext uri="{BB962C8B-B14F-4D97-AF65-F5344CB8AC3E}">
        <p14:creationId xmlns:p14="http://schemas.microsoft.com/office/powerpoint/2010/main" val="351348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00"/>
                            </p:stCondLst>
                            <p:childTnLst>
                              <p:par>
                                <p:cTn id="77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0"/>
                            </p:stCondLst>
                            <p:childTnLst>
                              <p:par>
                                <p:cTn id="87" presetID="4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112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11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11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9D0B75B-5E42-11AF-177E-AF0A057377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956"/>
          <a:stretch/>
        </p:blipFill>
        <p:spPr>
          <a:xfrm>
            <a:off x="181733" y="202404"/>
            <a:ext cx="1792917" cy="2083314"/>
          </a:xfrm>
          <a:prstGeom prst="rect">
            <a:avLst/>
          </a:prstGeom>
        </p:spPr>
      </p:pic>
      <p:pic>
        <p:nvPicPr>
          <p:cNvPr id="11266" name="Picture 2" descr="Ain't Misbehavin' (musical) - Wikipedia">
            <a:extLst>
              <a:ext uri="{FF2B5EF4-FFF2-40B4-BE49-F238E27FC236}">
                <a16:creationId xmlns:a16="http://schemas.microsoft.com/office/drawing/2014/main" id="{3D60CEA1-C54F-A658-A14E-D93963CA1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691" y="751165"/>
            <a:ext cx="209550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JESUS CHRIST SUPERSTAR BROADWAY POSTER Music in Motion">
            <a:extLst>
              <a:ext uri="{FF2B5EF4-FFF2-40B4-BE49-F238E27FC236}">
                <a16:creationId xmlns:a16="http://schemas.microsoft.com/office/drawing/2014/main" id="{29B70807-B6F6-9268-62F4-B56D23E5C1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78" t="2949" r="28748" b="5916"/>
          <a:stretch/>
        </p:blipFill>
        <p:spPr bwMode="auto">
          <a:xfrm>
            <a:off x="3757599" y="96492"/>
            <a:ext cx="1640541" cy="2429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Godspell (Broadway) - Movie Poster - 27 x 40">
            <a:extLst>
              <a:ext uri="{FF2B5EF4-FFF2-40B4-BE49-F238E27FC236}">
                <a16:creationId xmlns:a16="http://schemas.microsoft.com/office/drawing/2014/main" id="{379EA031-0D78-9CC1-BF15-62D88D84E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956" y="202404"/>
            <a:ext cx="1873159" cy="294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No, No, Nanette - Wikipedia">
            <a:extLst>
              <a:ext uri="{FF2B5EF4-FFF2-40B4-BE49-F238E27FC236}">
                <a16:creationId xmlns:a16="http://schemas.microsoft.com/office/drawing/2014/main" id="{5AEEF7DC-FB3B-A033-3A93-1BD230553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5815" y="88506"/>
            <a:ext cx="2151001" cy="215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GREASE (BROADWAY) Movie POSTER 27 x 40 Barry Bostwick, Adrienne Barbeau, B">
            <a:extLst>
              <a:ext uri="{FF2B5EF4-FFF2-40B4-BE49-F238E27FC236}">
                <a16:creationId xmlns:a16="http://schemas.microsoft.com/office/drawing/2014/main" id="{2C47E960-F857-7F84-C6F2-6BF53A3A8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09" y="2704950"/>
            <a:ext cx="2221808" cy="277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Applause: Original 1970 Broadway Cast | Musicals, Lauren ...">
            <a:extLst>
              <a:ext uri="{FF2B5EF4-FFF2-40B4-BE49-F238E27FC236}">
                <a16:creationId xmlns:a16="http://schemas.microsoft.com/office/drawing/2014/main" id="{C80CD52C-02F7-EC69-4EFA-37688DCE15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9" t="19788" r="19318" b="19037"/>
          <a:stretch/>
        </p:blipFill>
        <p:spPr bwMode="auto">
          <a:xfrm>
            <a:off x="4278921" y="4093580"/>
            <a:ext cx="2532695" cy="251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8" name="Picture 14" descr="Two by Two (musical) - Wikipedia">
            <a:extLst>
              <a:ext uri="{FF2B5EF4-FFF2-40B4-BE49-F238E27FC236}">
                <a16:creationId xmlns:a16="http://schemas.microsoft.com/office/drawing/2014/main" id="{1D5D1EA0-CEC3-E01B-BEC6-CAA1853C5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6833" y="2238015"/>
            <a:ext cx="209550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2" name="Picture 18" descr="Company Musical, On Broadway - Official Website - Tickets on ...">
            <a:extLst>
              <a:ext uri="{FF2B5EF4-FFF2-40B4-BE49-F238E27FC236}">
                <a16:creationId xmlns:a16="http://schemas.microsoft.com/office/drawing/2014/main" id="{F01A6B04-AD62-D97D-C9D9-E208BD95A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842" y="1544843"/>
            <a:ext cx="1741658" cy="2887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4" name="Picture 20" descr="1776 America Award Winning Musical Broadway Poster">
            <a:extLst>
              <a:ext uri="{FF2B5EF4-FFF2-40B4-BE49-F238E27FC236}">
                <a16:creationId xmlns:a16="http://schemas.microsoft.com/office/drawing/2014/main" id="{85C4672C-5D4E-8979-93EC-65624382D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291" y="3448573"/>
            <a:ext cx="2133999" cy="3320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Mame (Broadway) Poster Movie (27 x 40 Inches - 69cm x 102cm) (1966)">
            <a:extLst>
              <a:ext uri="{FF2B5EF4-FFF2-40B4-BE49-F238E27FC236}">
                <a16:creationId xmlns:a16="http://schemas.microsoft.com/office/drawing/2014/main" id="{E4076BB3-96A7-365E-67FF-A086C0022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6054" y="1164006"/>
            <a:ext cx="2187471" cy="3236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Poster affiche Hello Dolly Musical Theatre">
            <a:extLst>
              <a:ext uri="{FF2B5EF4-FFF2-40B4-BE49-F238E27FC236}">
                <a16:creationId xmlns:a16="http://schemas.microsoft.com/office/drawing/2014/main" id="{DEEE3B7E-DF25-9721-FDFA-EF1611571D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898" y="4207703"/>
            <a:ext cx="1779488" cy="251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A Chorus Line Customizable Poster + Layered Artwork">
            <a:extLst>
              <a:ext uri="{FF2B5EF4-FFF2-40B4-BE49-F238E27FC236}">
                <a16:creationId xmlns:a16="http://schemas.microsoft.com/office/drawing/2014/main" id="{122CF546-6C0F-7108-B6E4-F62DAC11A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4125" y="3285765"/>
            <a:ext cx="2081213" cy="321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942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1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4C467-B22C-1355-F184-245475F55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320283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Everyone who walked past me to enter the place gave me a look and a wave.  There was so much to see!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4FDC5D-F660-5A59-BF49-D26601B551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1209" y="2591139"/>
            <a:ext cx="3698120" cy="3767328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The Shrine Circus</a:t>
            </a:r>
          </a:p>
          <a:p>
            <a:r>
              <a:rPr lang="en-US" b="1" dirty="0">
                <a:solidFill>
                  <a:schemeClr val="accent1"/>
                </a:solidFill>
              </a:rPr>
              <a:t>Sesame Street Live</a:t>
            </a:r>
          </a:p>
          <a:p>
            <a:r>
              <a:rPr lang="en-US" b="1" dirty="0">
                <a:solidFill>
                  <a:schemeClr val="accent1"/>
                </a:solidFill>
              </a:rPr>
              <a:t>Thomas the </a:t>
            </a:r>
            <a:r>
              <a:rPr lang="en-US" b="1">
                <a:solidFill>
                  <a:schemeClr val="accent1"/>
                </a:solidFill>
              </a:rPr>
              <a:t>Train and </a:t>
            </a:r>
            <a:r>
              <a:rPr lang="en-US" b="1" dirty="0">
                <a:solidFill>
                  <a:schemeClr val="accent1"/>
                </a:solidFill>
              </a:rPr>
              <a:t>Friends</a:t>
            </a:r>
          </a:p>
          <a:p>
            <a:r>
              <a:rPr lang="en-US" b="1" dirty="0">
                <a:solidFill>
                  <a:schemeClr val="accent1"/>
                </a:solidFill>
              </a:rPr>
              <a:t>Cirque Musica</a:t>
            </a:r>
          </a:p>
          <a:p>
            <a:r>
              <a:rPr lang="en-US" b="1" dirty="0">
                <a:solidFill>
                  <a:schemeClr val="accent1"/>
                </a:solidFill>
              </a:rPr>
              <a:t>Lipizzaner Stallions</a:t>
            </a:r>
          </a:p>
        </p:txBody>
      </p:sp>
      <p:pic>
        <p:nvPicPr>
          <p:cNvPr id="16386" name="Picture 2" descr="Posterazzi PDX484137LARGE Shrine Circus-Clowns-1935 Photo Print, 24 x 24,  Multi">
            <a:extLst>
              <a:ext uri="{FF2B5EF4-FFF2-40B4-BE49-F238E27FC236}">
                <a16:creationId xmlns:a16="http://schemas.microsoft.com/office/drawing/2014/main" id="{9AA11C1A-4B20-9DB0-A4D5-16A419DE4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748" y="4405940"/>
            <a:ext cx="2488387" cy="2452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Sesame Street Live! (Muppets) | Original Vintage Poster ...">
            <a:extLst>
              <a:ext uri="{FF2B5EF4-FFF2-40B4-BE49-F238E27FC236}">
                <a16:creationId xmlns:a16="http://schemas.microsoft.com/office/drawing/2014/main" id="{43FB4522-B0FC-BAD8-565E-80665CC6E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7662" y="2567104"/>
            <a:ext cx="2045620" cy="3064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Thomas and Friends Thomas the Tank Engine Original OOP">
            <a:extLst>
              <a:ext uri="{FF2B5EF4-FFF2-40B4-BE49-F238E27FC236}">
                <a16:creationId xmlns:a16="http://schemas.microsoft.com/office/drawing/2014/main" id="{F0932CEC-00EA-359B-692C-CCBC9D00B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906" y="4405624"/>
            <a:ext cx="1539004" cy="2307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Jump Start Your Holiday Season with Cirque Musica Holiday Spectacular! |  Facebook">
            <a:extLst>
              <a:ext uri="{FF2B5EF4-FFF2-40B4-BE49-F238E27FC236}">
                <a16:creationId xmlns:a16="http://schemas.microsoft.com/office/drawing/2014/main" id="{EA3E1C68-99D4-A94A-240A-8815C9838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330" y="2049449"/>
            <a:ext cx="2241517" cy="2241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69BFB2-02D0-6A90-37DD-B63D87F73F9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3137"/>
          <a:stretch/>
        </p:blipFill>
        <p:spPr>
          <a:xfrm>
            <a:off x="5027868" y="1934790"/>
            <a:ext cx="2043953" cy="247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53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1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10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1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698B8-9EBB-D91E-CB96-E5B4D578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1112121"/>
          </a:xfrm>
        </p:spPr>
        <p:txBody>
          <a:bodyPr/>
          <a:lstStyle/>
          <a:p>
            <a:pPr algn="ctr"/>
            <a:r>
              <a:rPr lang="en-US" sz="5400" dirty="0"/>
              <a:t>We were a sports center like no other!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573D5F-1A76-0D5B-9DA0-A9C2962853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With NSAA Boys and Girls State Basketball Championship Games</a:t>
            </a:r>
          </a:p>
        </p:txBody>
      </p:sp>
      <p:pic>
        <p:nvPicPr>
          <p:cNvPr id="7" name="Picture 6" descr="No photo description available.">
            <a:extLst>
              <a:ext uri="{FF2B5EF4-FFF2-40B4-BE49-F238E27FC236}">
                <a16:creationId xmlns:a16="http://schemas.microsoft.com/office/drawing/2014/main" id="{68D2AD86-25AF-2E63-A298-5CCE4012BC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8" b="48008"/>
          <a:stretch/>
        </p:blipFill>
        <p:spPr bwMode="auto">
          <a:xfrm>
            <a:off x="4703602" y="2104479"/>
            <a:ext cx="3549098" cy="2503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62" name="Picture 2" descr="Photos: Relive the 1995 girls state basketball tournament ...">
            <a:extLst>
              <a:ext uri="{FF2B5EF4-FFF2-40B4-BE49-F238E27FC236}">
                <a16:creationId xmlns:a16="http://schemas.microsoft.com/office/drawing/2014/main" id="{CEBE2E33-BF57-C625-1CF6-0942D8661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12" y="3458325"/>
            <a:ext cx="3694280" cy="2629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9392987-6BA9-3050-E0B0-F92926C5B91C}"/>
              </a:ext>
            </a:extLst>
          </p:cNvPr>
          <p:cNvSpPr txBox="1"/>
          <p:nvPr/>
        </p:nvSpPr>
        <p:spPr>
          <a:xfrm>
            <a:off x="8635173" y="2104479"/>
            <a:ext cx="29223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And Girls Volleyball Championships</a:t>
            </a:r>
          </a:p>
        </p:txBody>
      </p:sp>
      <p:pic>
        <p:nvPicPr>
          <p:cNvPr id="15364" name="Picture 4" descr="See photos from Newman Catholic vs. Prentice state volleyball">
            <a:extLst>
              <a:ext uri="{FF2B5EF4-FFF2-40B4-BE49-F238E27FC236}">
                <a16:creationId xmlns:a16="http://schemas.microsoft.com/office/drawing/2014/main" id="{4C29D737-479E-4E5A-3135-98F4A1FE0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5941" y="2579058"/>
            <a:ext cx="2999006" cy="2082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vector set of pom pom and megaphone">
            <a:extLst>
              <a:ext uri="{FF2B5EF4-FFF2-40B4-BE49-F238E27FC236}">
                <a16:creationId xmlns:a16="http://schemas.microsoft.com/office/drawing/2014/main" id="{88A19C75-11AF-1441-A69C-4E07701B9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254" y="4756587"/>
            <a:ext cx="1989491" cy="1778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8C78991-AC9A-2299-9C1F-A7FACCCBDD07}"/>
              </a:ext>
            </a:extLst>
          </p:cNvPr>
          <p:cNvSpPr txBox="1"/>
          <p:nvPr/>
        </p:nvSpPr>
        <p:spPr>
          <a:xfrm>
            <a:off x="7192562" y="5357211"/>
            <a:ext cx="17728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Go Team!!!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AED06A-38EC-EBEB-1A10-52629E7122A7}"/>
              </a:ext>
            </a:extLst>
          </p:cNvPr>
          <p:cNvSpPr txBox="1"/>
          <p:nvPr/>
        </p:nvSpPr>
        <p:spPr>
          <a:xfrm>
            <a:off x="780630" y="2199346"/>
            <a:ext cx="30618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NSAA Boys and Girls Basketball Championships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69B944-6372-DDBF-F828-CAEDA03E0D06}"/>
              </a:ext>
            </a:extLst>
          </p:cNvPr>
          <p:cNvSpPr txBox="1"/>
          <p:nvPr/>
        </p:nvSpPr>
        <p:spPr>
          <a:xfrm>
            <a:off x="9430870" y="4756587"/>
            <a:ext cx="21963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NSAA Girls State Volleyball Championships</a:t>
            </a:r>
          </a:p>
        </p:txBody>
      </p:sp>
    </p:spTree>
    <p:extLst>
      <p:ext uri="{BB962C8B-B14F-4D97-AF65-F5344CB8AC3E}">
        <p14:creationId xmlns:p14="http://schemas.microsoft.com/office/powerpoint/2010/main" val="33975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26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4339A-098B-4DB8-0B2E-A5D934D96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We were home to local semi-pro teams….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815E84-3327-F5BE-0CEF-3091169D62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54471" y="2011680"/>
            <a:ext cx="3675910" cy="3766185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Lincoln Capitols NIFL Indoor </a:t>
            </a:r>
          </a:p>
          <a:p>
            <a:r>
              <a:rPr lang="en-US" b="1" dirty="0">
                <a:solidFill>
                  <a:schemeClr val="accent1"/>
                </a:solidFill>
              </a:rPr>
              <a:t>Football</a:t>
            </a:r>
          </a:p>
          <a:p>
            <a:endParaRPr lang="en-US" b="1" dirty="0">
              <a:solidFill>
                <a:schemeClr val="accent1"/>
              </a:solidFill>
            </a:endParaRPr>
          </a:p>
          <a:p>
            <a:r>
              <a:rPr lang="en-US" b="1" dirty="0">
                <a:solidFill>
                  <a:schemeClr val="accent1"/>
                </a:solidFill>
              </a:rPr>
              <a:t>Lincoln Thunder ABA Basketball</a:t>
            </a:r>
          </a:p>
          <a:p>
            <a:endParaRPr lang="en-US" b="1" dirty="0">
              <a:solidFill>
                <a:schemeClr val="accent1"/>
              </a:solidFill>
            </a:endParaRPr>
          </a:p>
          <a:p>
            <a:r>
              <a:rPr lang="en-US" b="1" dirty="0">
                <a:solidFill>
                  <a:schemeClr val="accent1"/>
                </a:solidFill>
              </a:rPr>
              <a:t>Lincoln Haymarket Champions </a:t>
            </a:r>
          </a:p>
          <a:p>
            <a:r>
              <a:rPr lang="en-US" b="1" dirty="0">
                <a:solidFill>
                  <a:schemeClr val="accent1"/>
                </a:solidFill>
              </a:rPr>
              <a:t>Indoor Football League</a:t>
            </a:r>
          </a:p>
          <a:p>
            <a:endParaRPr lang="en-US" b="1" dirty="0">
              <a:solidFill>
                <a:schemeClr val="accent1"/>
              </a:solidFill>
            </a:endParaRPr>
          </a:p>
          <a:p>
            <a:r>
              <a:rPr lang="en-US" b="1" dirty="0">
                <a:solidFill>
                  <a:schemeClr val="accent1"/>
                </a:solidFill>
              </a:rPr>
              <a:t>No Coast Derby Girls Women’s Flat </a:t>
            </a:r>
          </a:p>
          <a:p>
            <a:r>
              <a:rPr lang="en-US" b="1" dirty="0">
                <a:solidFill>
                  <a:schemeClr val="accent1"/>
                </a:solidFill>
              </a:rPr>
              <a:t>Track Derby Association</a:t>
            </a:r>
          </a:p>
        </p:txBody>
      </p:sp>
      <p:pic>
        <p:nvPicPr>
          <p:cNvPr id="1026" name="Picture 2" descr="Sports Non-Wall Damaging Wall Decal">
            <a:extLst>
              <a:ext uri="{FF2B5EF4-FFF2-40B4-BE49-F238E27FC236}">
                <a16:creationId xmlns:a16="http://schemas.microsoft.com/office/drawing/2014/main" id="{D8105E0E-8C5D-FBFD-17A4-3D7E3F84A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505" y="2157731"/>
            <a:ext cx="2119313" cy="211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ports Non-Wall Damaging Wall Decal">
            <a:extLst>
              <a:ext uri="{FF2B5EF4-FFF2-40B4-BE49-F238E27FC236}">
                <a16:creationId xmlns:a16="http://schemas.microsoft.com/office/drawing/2014/main" id="{B5649ACF-F356-E666-4F56-C6E179E01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860" y="2369343"/>
            <a:ext cx="2119313" cy="211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oller Derby Roller Groovee Quad Skate Pinwheel Tie Dye - 5">
            <a:extLst>
              <a:ext uri="{FF2B5EF4-FFF2-40B4-BE49-F238E27FC236}">
                <a16:creationId xmlns:a16="http://schemas.microsoft.com/office/drawing/2014/main" id="{11B68D42-91AF-DEA2-7C88-8EF1686A9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069" y="4239154"/>
            <a:ext cx="2119313" cy="211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807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500"/>
                            </p:stCondLst>
                            <p:childTnLst>
                              <p:par>
                                <p:cTn id="4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2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EA7BB-7514-4772-ECE3-17E6552073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0751" y="412376"/>
            <a:ext cx="10782300" cy="1999627"/>
          </a:xfrm>
        </p:spPr>
        <p:txBody>
          <a:bodyPr/>
          <a:lstStyle/>
          <a:p>
            <a:pPr algn="ctr"/>
            <a:r>
              <a:rPr lang="en-US" sz="4400" dirty="0"/>
              <a:t>….And some more unconventional sports!  Folks came to see the action…..and I was always there to greet them!!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725C05-D108-48AA-08B8-F199B3301C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3504" y="2583628"/>
            <a:ext cx="3510039" cy="3861996"/>
          </a:xfrm>
        </p:spPr>
        <p:txBody>
          <a:bodyPr>
            <a:noAutofit/>
          </a:bodyPr>
          <a:lstStyle/>
          <a:p>
            <a:r>
              <a:rPr lang="en-US" sz="2400" dirty="0"/>
              <a:t>Pro World Wrestling</a:t>
            </a:r>
          </a:p>
          <a:p>
            <a:r>
              <a:rPr lang="en-US" sz="2400" dirty="0"/>
              <a:t>The National Roller Skating Championships</a:t>
            </a:r>
          </a:p>
          <a:p>
            <a:r>
              <a:rPr lang="en-US" sz="2400" dirty="0"/>
              <a:t>The World’s Toughest Rodeo</a:t>
            </a:r>
          </a:p>
          <a:p>
            <a:r>
              <a:rPr lang="en-US" sz="2400" dirty="0"/>
              <a:t>Professional Ice Hockey</a:t>
            </a:r>
          </a:p>
          <a:p>
            <a:r>
              <a:rPr lang="en-US" sz="2400" dirty="0"/>
              <a:t>Mud Drag Racing</a:t>
            </a:r>
          </a:p>
          <a:p>
            <a:r>
              <a:rPr lang="en-US" sz="2400" dirty="0"/>
              <a:t>Boxing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AE71EA-4E80-38C6-9FB2-3862A6D0B8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1957" y="2531283"/>
            <a:ext cx="2666170" cy="1999628"/>
          </a:xfrm>
          <a:prstGeom prst="rect">
            <a:avLst/>
          </a:prstGeom>
        </p:spPr>
      </p:pic>
      <p:pic>
        <p:nvPicPr>
          <p:cNvPr id="2050" name="Picture 2" descr="100+ Free Roller Skates &amp; Roller Skating Images - Pixabay">
            <a:extLst>
              <a:ext uri="{FF2B5EF4-FFF2-40B4-BE49-F238E27FC236}">
                <a16:creationId xmlns:a16="http://schemas.microsoft.com/office/drawing/2014/main" id="{0ED0C534-B07C-940E-10E6-8B92A154D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134" y="2513601"/>
            <a:ext cx="1334127" cy="199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uper Modified Mud Racing Evansville Indiana 1989 - YouTube">
            <a:extLst>
              <a:ext uri="{FF2B5EF4-FFF2-40B4-BE49-F238E27FC236}">
                <a16:creationId xmlns:a16="http://schemas.microsoft.com/office/drawing/2014/main" id="{5C3B8504-6544-36E4-C8FB-72A6F893DC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7"/>
          <a:stretch/>
        </p:blipFill>
        <p:spPr bwMode="auto">
          <a:xfrm>
            <a:off x="3956897" y="4669694"/>
            <a:ext cx="2430201" cy="187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ockey Images – Browse 194,491 Stock Photos, Vectors, and ...">
            <a:extLst>
              <a:ext uri="{FF2B5EF4-FFF2-40B4-BE49-F238E27FC236}">
                <a16:creationId xmlns:a16="http://schemas.microsoft.com/office/drawing/2014/main" id="{D24645B5-59DE-518D-6612-179805E58A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1"/>
          <a:stretch/>
        </p:blipFill>
        <p:spPr bwMode="auto">
          <a:xfrm>
            <a:off x="6621064" y="4690109"/>
            <a:ext cx="2339787" cy="1871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t3.ftcdn.net/jpg/00/00/82/28/360_F_822866_k23D1gTv...">
            <a:extLst>
              <a:ext uri="{FF2B5EF4-FFF2-40B4-BE49-F238E27FC236}">
                <a16:creationId xmlns:a16="http://schemas.microsoft.com/office/drawing/2014/main" id="{00DD9AD7-5627-3F0B-4680-E827D40B1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0676" y="4690109"/>
            <a:ext cx="2430201" cy="184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Floyd Mayweather-Logan Paul boxing match goes full eight rounds">
            <a:extLst>
              <a:ext uri="{FF2B5EF4-FFF2-40B4-BE49-F238E27FC236}">
                <a16:creationId xmlns:a16="http://schemas.microsoft.com/office/drawing/2014/main" id="{5406C301-EF62-16CC-77A1-5C2B047E1D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0" r="16655"/>
          <a:stretch/>
        </p:blipFill>
        <p:spPr bwMode="auto">
          <a:xfrm>
            <a:off x="9056275" y="2514999"/>
            <a:ext cx="2264467" cy="1999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8182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500"/>
                            </p:stCondLst>
                            <p:childTnLst>
                              <p:par>
                                <p:cTn id="6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877BC-DD66-F0C9-1E6A-29C197083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Hello, we haven’t been properly introduced……..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DE0BFFE-9B13-4B30-6478-059E52ABBE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2048" y="2330824"/>
            <a:ext cx="3110752" cy="242046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800" dirty="0">
                <a:solidFill>
                  <a:schemeClr val="accent1"/>
                </a:solidFill>
              </a:rPr>
              <a:t>…..I’m the Pershing Mural!</a:t>
            </a:r>
          </a:p>
          <a:p>
            <a:pPr marL="0" indent="0" algn="ctr">
              <a:buNone/>
            </a:pPr>
            <a:endParaRPr lang="en-US" sz="2800" dirty="0">
              <a:solidFill>
                <a:schemeClr val="accent1"/>
              </a:solidFill>
            </a:endParaRPr>
          </a:p>
          <a:p>
            <a:pPr marL="0" indent="0" algn="ctr">
              <a:buNone/>
            </a:pPr>
            <a:r>
              <a:rPr lang="en-US" sz="2800" dirty="0">
                <a:solidFill>
                  <a:schemeClr val="accent1"/>
                </a:solidFill>
              </a:rPr>
              <a:t>Glad to meet you!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E76F49E-13C7-C4D4-2D90-0692D1AB10E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483612" y="2170789"/>
            <a:ext cx="7955354" cy="264325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535E321-897C-5CD8-71B1-01DAEF657858}"/>
              </a:ext>
            </a:extLst>
          </p:cNvPr>
          <p:cNvSpPr txBox="1"/>
          <p:nvPr/>
        </p:nvSpPr>
        <p:spPr>
          <a:xfrm>
            <a:off x="5303839" y="4894730"/>
            <a:ext cx="43148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Do you have time for a chat?</a:t>
            </a:r>
          </a:p>
        </p:txBody>
      </p:sp>
    </p:spTree>
    <p:extLst>
      <p:ext uri="{BB962C8B-B14F-4D97-AF65-F5344CB8AC3E}">
        <p14:creationId xmlns:p14="http://schemas.microsoft.com/office/powerpoint/2010/main" val="122783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F5D3A-2AC6-9194-9944-FE472E9D2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/>
              <a:t>And we were ALWAYS up for the antics of the Harlem Globetrotters who came to visit me often!!!</a:t>
            </a:r>
          </a:p>
        </p:txBody>
      </p:sp>
      <p:pic>
        <p:nvPicPr>
          <p:cNvPr id="3074" name="Picture 2" descr="Harlem Globetrotters | Meer">
            <a:extLst>
              <a:ext uri="{FF2B5EF4-FFF2-40B4-BE49-F238E27FC236}">
                <a16:creationId xmlns:a16="http://schemas.microsoft.com/office/drawing/2014/main" id="{C96C2DE6-5104-8E6F-D21C-BC75FC375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313" y="1810871"/>
            <a:ext cx="6372785" cy="4779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54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21CB1-93F3-033C-DE00-750370FFA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/>
              <a:t>We loved to watch the kids perform in the Nebraska Marching Band Festival and hear them raise their voices in the Nebraska High School State Clinic Chorus.</a:t>
            </a:r>
          </a:p>
        </p:txBody>
      </p:sp>
      <p:pic>
        <p:nvPicPr>
          <p:cNvPr id="4" name="Content Placeholder 3" descr="No photo description available.">
            <a:extLst>
              <a:ext uri="{FF2B5EF4-FFF2-40B4-BE49-F238E27FC236}">
                <a16:creationId xmlns:a16="http://schemas.microsoft.com/office/drawing/2014/main" id="{2D6A1BE5-F703-2A11-1CFA-5672642C76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381" y="2352022"/>
            <a:ext cx="4911230" cy="3767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E9958A-6CC1-4638-5E04-83FC892F06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052" y="2385693"/>
            <a:ext cx="4911230" cy="36997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117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24E6119-FA6A-949B-B779-7D7BF8ADD7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843180"/>
          </a:xfrm>
        </p:spPr>
        <p:txBody>
          <a:bodyPr/>
          <a:lstStyle/>
          <a:p>
            <a:pPr algn="ctr"/>
            <a:r>
              <a:rPr lang="en-US" sz="3600" dirty="0"/>
              <a:t>And as a community, they came for….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DF53B6-4808-336F-E3B8-F91DD982F823}"/>
              </a:ext>
            </a:extLst>
          </p:cNvPr>
          <p:cNvSpPr txBox="1"/>
          <p:nvPr/>
        </p:nvSpPr>
        <p:spPr>
          <a:xfrm>
            <a:off x="7057028" y="1959559"/>
            <a:ext cx="412196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Auto Rama Car Shows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Cat Shows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Lincoln Gem and Mineral Club Shows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Star City Symphony Orchestra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Arts and Crafts Festivals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Capitol City Ribfest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Yule Parties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73E2D8-C645-311B-A5AD-B8DBEA9B6A48}"/>
              </a:ext>
            </a:extLst>
          </p:cNvPr>
          <p:cNvSpPr txBox="1"/>
          <p:nvPr/>
        </p:nvSpPr>
        <p:spPr>
          <a:xfrm>
            <a:off x="4256254" y="3002287"/>
            <a:ext cx="245313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My home was no place to be bored!!!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A0FCE5-B4E9-62DB-19E8-3750F706EBC4}"/>
              </a:ext>
            </a:extLst>
          </p:cNvPr>
          <p:cNvSpPr txBox="1"/>
          <p:nvPr/>
        </p:nvSpPr>
        <p:spPr>
          <a:xfrm>
            <a:off x="592558" y="2032790"/>
            <a:ext cx="3663696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Sock Hops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The Annual Square Dance Festival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Public Ice Skating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Czech Heritage Festivals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Lincoln Community Concerts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Business Trade Shows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Ball Room Dancing </a:t>
            </a:r>
          </a:p>
          <a:p>
            <a:pPr>
              <a:lnSpc>
                <a:spcPct val="100000"/>
              </a:lnSpc>
            </a:pPr>
            <a:endParaRPr lang="en-US" sz="24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29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E1C81-2027-26E1-A892-F5A3A5D48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612" y="257486"/>
            <a:ext cx="10772775" cy="1658198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I had lots of celebrity “friends” stop in for a visit with me and to entertain my friends.   Not to be  a name dropper, but a few of my closest friends included: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C031DA-93D2-84B8-0B7B-9938F44713A0}"/>
              </a:ext>
            </a:extLst>
          </p:cNvPr>
          <p:cNvSpPr txBox="1"/>
          <p:nvPr/>
        </p:nvSpPr>
        <p:spPr>
          <a:xfrm>
            <a:off x="297864" y="1915684"/>
            <a:ext cx="2003625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ZZ Top</a:t>
            </a:r>
          </a:p>
          <a:p>
            <a:r>
              <a:rPr lang="en-US" dirty="0"/>
              <a:t>Goo </a:t>
            </a:r>
            <a:r>
              <a:rPr lang="en-US" dirty="0" err="1"/>
              <a:t>Goo</a:t>
            </a:r>
            <a:r>
              <a:rPr lang="en-US" dirty="0"/>
              <a:t> Dolls</a:t>
            </a:r>
          </a:p>
          <a:p>
            <a:r>
              <a:rPr lang="en-US" dirty="0"/>
              <a:t>The Lumineers</a:t>
            </a:r>
          </a:p>
          <a:p>
            <a:r>
              <a:rPr lang="en-US" dirty="0"/>
              <a:t>The Oak Ridge Boys</a:t>
            </a:r>
          </a:p>
          <a:p>
            <a:r>
              <a:rPr lang="en-US" dirty="0"/>
              <a:t>Three Dog Night</a:t>
            </a:r>
          </a:p>
          <a:p>
            <a:r>
              <a:rPr lang="en-US" dirty="0"/>
              <a:t>Celtic Thunder</a:t>
            </a:r>
          </a:p>
          <a:p>
            <a:r>
              <a:rPr lang="en-US" dirty="0"/>
              <a:t>Larry the Cable Guy</a:t>
            </a:r>
          </a:p>
          <a:p>
            <a:r>
              <a:rPr lang="en-US" dirty="0"/>
              <a:t>Marilyn Manson</a:t>
            </a:r>
          </a:p>
          <a:p>
            <a:r>
              <a:rPr lang="en-US" dirty="0"/>
              <a:t>Blake Shelton</a:t>
            </a:r>
          </a:p>
          <a:p>
            <a:r>
              <a:rPr lang="en-US" dirty="0"/>
              <a:t>Miranda Lambert</a:t>
            </a:r>
          </a:p>
          <a:p>
            <a:r>
              <a:rPr lang="en-US" dirty="0"/>
              <a:t>Justin Moore</a:t>
            </a:r>
          </a:p>
          <a:p>
            <a:r>
              <a:rPr lang="en-US" dirty="0"/>
              <a:t>Jeff Dunham</a:t>
            </a:r>
          </a:p>
          <a:p>
            <a:r>
              <a:rPr lang="en-US" dirty="0"/>
              <a:t>Jason Aldean</a:t>
            </a:r>
          </a:p>
          <a:p>
            <a:r>
              <a:rPr lang="en-US" dirty="0"/>
              <a:t>Jake Owens</a:t>
            </a:r>
          </a:p>
          <a:p>
            <a:r>
              <a:rPr lang="en-US" dirty="0"/>
              <a:t>Doobie Brothers</a:t>
            </a:r>
          </a:p>
          <a:p>
            <a:r>
              <a:rPr lang="en-US" dirty="0"/>
              <a:t>Arlo Guthrie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A7DAE8-6925-C11C-C265-24498BDA266F}"/>
              </a:ext>
            </a:extLst>
          </p:cNvPr>
          <p:cNvSpPr txBox="1"/>
          <p:nvPr/>
        </p:nvSpPr>
        <p:spPr>
          <a:xfrm>
            <a:off x="2492188" y="1921886"/>
            <a:ext cx="1796902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Zach Brown Band</a:t>
            </a:r>
          </a:p>
          <a:p>
            <a:r>
              <a:rPr lang="en-US" dirty="0"/>
              <a:t>Flo Rida</a:t>
            </a:r>
          </a:p>
          <a:p>
            <a:r>
              <a:rPr lang="en-US" dirty="0"/>
              <a:t>John Cougar</a:t>
            </a:r>
          </a:p>
          <a:p>
            <a:r>
              <a:rPr lang="en-US" dirty="0"/>
              <a:t>Kelly Clarkson</a:t>
            </a:r>
          </a:p>
          <a:p>
            <a:r>
              <a:rPr lang="en-US" dirty="0"/>
              <a:t>Poison</a:t>
            </a:r>
          </a:p>
          <a:p>
            <a:r>
              <a:rPr lang="en-US" dirty="0"/>
              <a:t>Trace Adkins</a:t>
            </a:r>
          </a:p>
          <a:p>
            <a:r>
              <a:rPr lang="en-US" dirty="0"/>
              <a:t>Sugarland</a:t>
            </a:r>
          </a:p>
          <a:p>
            <a:r>
              <a:rPr lang="en-US" dirty="0"/>
              <a:t>Pink Floyd</a:t>
            </a:r>
          </a:p>
          <a:p>
            <a:r>
              <a:rPr lang="en-US" dirty="0"/>
              <a:t>Oak Ridge Boys</a:t>
            </a:r>
          </a:p>
          <a:p>
            <a:r>
              <a:rPr lang="en-US" dirty="0"/>
              <a:t>Billy Currington</a:t>
            </a:r>
          </a:p>
          <a:p>
            <a:r>
              <a:rPr lang="en-US" dirty="0"/>
              <a:t>Bob Dylan</a:t>
            </a:r>
          </a:p>
          <a:p>
            <a:r>
              <a:rPr lang="en-US" dirty="0"/>
              <a:t>Billy Joel</a:t>
            </a:r>
          </a:p>
          <a:p>
            <a:r>
              <a:rPr lang="en-US" dirty="0"/>
              <a:t>Rascal Flatts</a:t>
            </a:r>
          </a:p>
          <a:p>
            <a:r>
              <a:rPr lang="en-US" dirty="0"/>
              <a:t>Brad Paisley</a:t>
            </a:r>
          </a:p>
          <a:p>
            <a:r>
              <a:rPr lang="en-US" dirty="0"/>
              <a:t>Rod Steward</a:t>
            </a:r>
          </a:p>
          <a:p>
            <a:r>
              <a:rPr lang="en-US" dirty="0"/>
              <a:t>Frank Zappa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3FF378-9209-B51D-71C2-3679B7476BA0}"/>
              </a:ext>
            </a:extLst>
          </p:cNvPr>
          <p:cNvSpPr txBox="1"/>
          <p:nvPr/>
        </p:nvSpPr>
        <p:spPr>
          <a:xfrm>
            <a:off x="4648450" y="1921886"/>
            <a:ext cx="1903470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Ludacris</a:t>
            </a:r>
          </a:p>
          <a:p>
            <a:r>
              <a:rPr lang="en-US" dirty="0"/>
              <a:t>Grateful Dead</a:t>
            </a:r>
          </a:p>
          <a:p>
            <a:r>
              <a:rPr lang="en-US" dirty="0"/>
              <a:t>50 Cent</a:t>
            </a:r>
          </a:p>
          <a:p>
            <a:r>
              <a:rPr lang="en-US" dirty="0"/>
              <a:t>Moody Blues</a:t>
            </a:r>
          </a:p>
          <a:p>
            <a:r>
              <a:rPr lang="en-US" dirty="0"/>
              <a:t>Crosby, Stills, Nash</a:t>
            </a:r>
          </a:p>
          <a:p>
            <a:r>
              <a:rPr lang="en-US" dirty="0"/>
              <a:t>Styx</a:t>
            </a:r>
          </a:p>
          <a:p>
            <a:r>
              <a:rPr lang="en-US" dirty="0"/>
              <a:t>James Taylor</a:t>
            </a:r>
          </a:p>
          <a:p>
            <a:r>
              <a:rPr lang="en-US" dirty="0"/>
              <a:t>Nelly</a:t>
            </a:r>
          </a:p>
          <a:p>
            <a:r>
              <a:rPr lang="en-US" dirty="0"/>
              <a:t>Destiny’s Child</a:t>
            </a:r>
          </a:p>
          <a:p>
            <a:r>
              <a:rPr lang="en-US" dirty="0"/>
              <a:t>Kenny Chesney</a:t>
            </a:r>
          </a:p>
          <a:p>
            <a:r>
              <a:rPr lang="en-US" dirty="0"/>
              <a:t>Lee Ann Womack</a:t>
            </a:r>
          </a:p>
          <a:p>
            <a:r>
              <a:rPr lang="en-US" dirty="0"/>
              <a:t>REO Speed Wagon</a:t>
            </a:r>
          </a:p>
          <a:p>
            <a:r>
              <a:rPr lang="en-US" dirty="0"/>
              <a:t>Creed</a:t>
            </a:r>
          </a:p>
          <a:p>
            <a:r>
              <a:rPr lang="en-US" dirty="0"/>
              <a:t>Martina McBride</a:t>
            </a:r>
          </a:p>
          <a:p>
            <a:r>
              <a:rPr lang="en-US" dirty="0"/>
              <a:t>CCR</a:t>
            </a:r>
          </a:p>
          <a:p>
            <a:r>
              <a:rPr lang="en-US" dirty="0"/>
              <a:t>Bread</a:t>
            </a: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1051E0-5446-18B7-74D4-47EDC9BC774E}"/>
              </a:ext>
            </a:extLst>
          </p:cNvPr>
          <p:cNvSpPr txBox="1"/>
          <p:nvPr/>
        </p:nvSpPr>
        <p:spPr>
          <a:xfrm>
            <a:off x="6911280" y="1915684"/>
            <a:ext cx="1672381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Ozzy Osbourne</a:t>
            </a:r>
          </a:p>
          <a:p>
            <a:r>
              <a:rPr lang="en-US" dirty="0"/>
              <a:t>Nine Inch Nails</a:t>
            </a:r>
          </a:p>
          <a:p>
            <a:r>
              <a:rPr lang="en-US" dirty="0"/>
              <a:t>REM</a:t>
            </a:r>
          </a:p>
          <a:p>
            <a:r>
              <a:rPr lang="en-US" dirty="0"/>
              <a:t>Alice Cooper</a:t>
            </a:r>
          </a:p>
          <a:p>
            <a:r>
              <a:rPr lang="en-US" dirty="0"/>
              <a:t>Beastie Boys</a:t>
            </a:r>
          </a:p>
          <a:p>
            <a:r>
              <a:rPr lang="en-US" dirty="0"/>
              <a:t>Cheap Trick</a:t>
            </a:r>
          </a:p>
          <a:p>
            <a:r>
              <a:rPr lang="en-US" dirty="0"/>
              <a:t>Joan Jett</a:t>
            </a:r>
          </a:p>
          <a:p>
            <a:r>
              <a:rPr lang="en-US" dirty="0"/>
              <a:t>Adam Ant</a:t>
            </a:r>
          </a:p>
          <a:p>
            <a:r>
              <a:rPr lang="en-US" dirty="0"/>
              <a:t>Neil Young</a:t>
            </a:r>
          </a:p>
          <a:p>
            <a:r>
              <a:rPr lang="en-US" dirty="0"/>
              <a:t>Pat Benator</a:t>
            </a:r>
          </a:p>
          <a:p>
            <a:r>
              <a:rPr lang="en-US" dirty="0"/>
              <a:t>Fleetwood Mac</a:t>
            </a:r>
          </a:p>
          <a:p>
            <a:r>
              <a:rPr lang="en-US" dirty="0"/>
              <a:t>Blue Oyster Cult</a:t>
            </a:r>
          </a:p>
          <a:p>
            <a:r>
              <a:rPr lang="en-US" dirty="0"/>
              <a:t>Van Halen</a:t>
            </a:r>
          </a:p>
          <a:p>
            <a:r>
              <a:rPr lang="en-US" dirty="0"/>
              <a:t>AC/DC</a:t>
            </a:r>
          </a:p>
          <a:p>
            <a:r>
              <a:rPr lang="en-US" dirty="0"/>
              <a:t>The Doors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ACC430-8CCB-FF7E-E091-066EC03F0640}"/>
              </a:ext>
            </a:extLst>
          </p:cNvPr>
          <p:cNvSpPr txBox="1"/>
          <p:nvPr/>
        </p:nvSpPr>
        <p:spPr>
          <a:xfrm>
            <a:off x="9394842" y="1915684"/>
            <a:ext cx="1811009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Jefferson Starship</a:t>
            </a:r>
          </a:p>
          <a:p>
            <a:r>
              <a:rPr lang="en-US" dirty="0"/>
              <a:t>Jimmy Buffet</a:t>
            </a:r>
          </a:p>
          <a:p>
            <a:r>
              <a:rPr lang="en-US" dirty="0"/>
              <a:t>Black Sabbath</a:t>
            </a:r>
          </a:p>
          <a:p>
            <a:r>
              <a:rPr lang="en-US" dirty="0"/>
              <a:t>Boston</a:t>
            </a:r>
          </a:p>
          <a:p>
            <a:r>
              <a:rPr lang="en-US" dirty="0"/>
              <a:t>Uriah Heap</a:t>
            </a:r>
          </a:p>
          <a:p>
            <a:r>
              <a:rPr lang="en-US" dirty="0"/>
              <a:t>Kansas</a:t>
            </a:r>
          </a:p>
          <a:p>
            <a:r>
              <a:rPr lang="en-US" dirty="0"/>
              <a:t>Chicago</a:t>
            </a:r>
          </a:p>
          <a:p>
            <a:r>
              <a:rPr lang="en-US" dirty="0"/>
              <a:t>Aerosmith</a:t>
            </a:r>
          </a:p>
          <a:p>
            <a:r>
              <a:rPr lang="en-US" dirty="0"/>
              <a:t>Lynrd Skynrd</a:t>
            </a:r>
          </a:p>
          <a:p>
            <a:r>
              <a:rPr lang="en-US" dirty="0"/>
              <a:t>Jethro Tull</a:t>
            </a:r>
          </a:p>
          <a:p>
            <a:r>
              <a:rPr lang="en-US" dirty="0"/>
              <a:t>America</a:t>
            </a:r>
          </a:p>
          <a:p>
            <a:r>
              <a:rPr lang="en-US" dirty="0"/>
              <a:t>Gordan Lightfoot</a:t>
            </a:r>
          </a:p>
          <a:p>
            <a:r>
              <a:rPr lang="en-US" dirty="0"/>
              <a:t>Beach Boys</a:t>
            </a:r>
          </a:p>
          <a:p>
            <a:r>
              <a:rPr lang="en-US" dirty="0"/>
              <a:t>Deep Purple</a:t>
            </a:r>
          </a:p>
          <a:p>
            <a:r>
              <a:rPr lang="en-US" dirty="0"/>
              <a:t>Snoop Dogg</a:t>
            </a:r>
          </a:p>
        </p:txBody>
      </p:sp>
    </p:spTree>
    <p:extLst>
      <p:ext uri="{BB962C8B-B14F-4D97-AF65-F5344CB8AC3E}">
        <p14:creationId xmlns:p14="http://schemas.microsoft.com/office/powerpoint/2010/main" val="95994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8D7C7DD-D466-B00C-E6B5-A078F974F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5575" y="542282"/>
            <a:ext cx="4162567" cy="1135039"/>
          </a:xfrm>
        </p:spPr>
        <p:txBody>
          <a:bodyPr/>
          <a:lstStyle/>
          <a:p>
            <a:pPr algn="ctr"/>
            <a:r>
              <a:rPr lang="en-US" dirty="0"/>
              <a:t>Larry knows how to Git ‘er Done!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523B0BE-DDDC-DDA7-62EF-6C0958484B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1135039"/>
          </a:xfrm>
        </p:spPr>
        <p:txBody>
          <a:bodyPr/>
          <a:lstStyle/>
          <a:p>
            <a:pPr algn="ctr"/>
            <a:r>
              <a:rPr lang="en-US" dirty="0"/>
              <a:t>My good bud, Nebraska-raised Dan Whitney,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6D6701-F305-B6A3-F14A-12ECCBF92C7E}"/>
              </a:ext>
            </a:extLst>
          </p:cNvPr>
          <p:cNvSpPr txBox="1"/>
          <p:nvPr/>
        </p:nvSpPr>
        <p:spPr>
          <a:xfrm>
            <a:off x="1228299" y="2634018"/>
            <a:ext cx="5459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AKA Larry the Cable Guy,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A1C5A9-763A-1A16-2054-B77735D52D06}"/>
              </a:ext>
            </a:extLst>
          </p:cNvPr>
          <p:cNvSpPr txBox="1"/>
          <p:nvPr/>
        </p:nvSpPr>
        <p:spPr>
          <a:xfrm>
            <a:off x="709683" y="3832662"/>
            <a:ext cx="59777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dropped in several times.  He had ‘</a:t>
            </a:r>
            <a:r>
              <a:rPr lang="en-US" sz="2800" dirty="0" err="1"/>
              <a:t>em</a:t>
            </a:r>
            <a:r>
              <a:rPr lang="en-US" sz="2800" dirty="0"/>
              <a:t> rolling in the aisles!</a:t>
            </a:r>
          </a:p>
        </p:txBody>
      </p:sp>
      <p:pic>
        <p:nvPicPr>
          <p:cNvPr id="9" name="Picture 8" descr="May be an image of 1 person, deer and text that says '2009200900 A VERY LARRY CHRISTMAS STARRING LARRY THE CABLE GUY DeC4 8 pm at the Pershing center LARRY THE CABLE GUY On Sale Now! Tickets available at the box office, all Ticketmaster locations, ticketmaster.com or charge at 475.1212 Duiback CONCERTS'">
            <a:extLst>
              <a:ext uri="{FF2B5EF4-FFF2-40B4-BE49-F238E27FC236}">
                <a16:creationId xmlns:a16="http://schemas.microsoft.com/office/drawing/2014/main" id="{D009EE6F-A6E0-A858-42FE-33C94D910A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0116" y="1677321"/>
            <a:ext cx="3793484" cy="49337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112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26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0659E-6F82-AEAA-E980-F6B6717580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1247904"/>
          </a:xfrm>
        </p:spPr>
        <p:txBody>
          <a:bodyPr/>
          <a:lstStyle/>
          <a:p>
            <a:pPr algn="ctr"/>
            <a:r>
              <a:rPr lang="en-US" sz="4000" dirty="0"/>
              <a:t>And three of my closest “peeps” who hung  out with me were….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9401D2-66F2-E9BF-B99B-F2FC374F09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5007" y="5386882"/>
            <a:ext cx="7160643" cy="822960"/>
          </a:xfrm>
        </p:spPr>
        <p:txBody>
          <a:bodyPr>
            <a:normAutofit fontScale="92500"/>
          </a:bodyPr>
          <a:lstStyle/>
          <a:p>
            <a:r>
              <a:rPr lang="en-US" dirty="0"/>
              <a:t>Johnny Carson, Johnny Cash, and Elvis Presley </a:t>
            </a:r>
          </a:p>
        </p:txBody>
      </p:sp>
      <p:pic>
        <p:nvPicPr>
          <p:cNvPr id="4098" name="Picture 2" descr="Carson good at drinking, dames and being a d!@#">
            <a:extLst>
              <a:ext uri="{FF2B5EF4-FFF2-40B4-BE49-F238E27FC236}">
                <a16:creationId xmlns:a16="http://schemas.microsoft.com/office/drawing/2014/main" id="{734DB7FE-17A2-91AD-14C6-BE6156E51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87" y="2000250"/>
            <a:ext cx="3583361" cy="2979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Johnny Cash | Biography, Songs, &amp; Facts | Britannica">
            <a:extLst>
              <a:ext uri="{FF2B5EF4-FFF2-40B4-BE49-F238E27FC236}">
                <a16:creationId xmlns:a16="http://schemas.microsoft.com/office/drawing/2014/main" id="{33759CA5-3E96-B011-F154-3A5142A8F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304" y="2000249"/>
            <a:ext cx="3883687" cy="2979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D5A18E-3D9F-5DCF-0CF6-DCAA33350F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1248" y="1761899"/>
            <a:ext cx="2885349" cy="444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75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AC19C-46E3-C0D3-548A-4F6649DE1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We even had a future President pop in for a visit in 1981.</a:t>
            </a:r>
          </a:p>
        </p:txBody>
      </p:sp>
      <p:pic>
        <p:nvPicPr>
          <p:cNvPr id="5122" name="Picture 2" descr="media.cnn.com/api/v1/images/stellar/prod/181130173...">
            <a:extLst>
              <a:ext uri="{FF2B5EF4-FFF2-40B4-BE49-F238E27FC236}">
                <a16:creationId xmlns:a16="http://schemas.microsoft.com/office/drawing/2014/main" id="{BCF62B24-7ABB-6583-CD57-3EE67E27F0E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376" y="2247378"/>
            <a:ext cx="6410329" cy="3767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80D7C7-A69B-8708-560C-4C4F84AE363B}"/>
              </a:ext>
            </a:extLst>
          </p:cNvPr>
          <p:cNvSpPr txBox="1"/>
          <p:nvPr/>
        </p:nvSpPr>
        <p:spPr>
          <a:xfrm>
            <a:off x="8012577" y="3167390"/>
            <a:ext cx="38886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Hello, George H. W. Bush!</a:t>
            </a:r>
          </a:p>
        </p:txBody>
      </p:sp>
    </p:spTree>
    <p:extLst>
      <p:ext uri="{BB962C8B-B14F-4D97-AF65-F5344CB8AC3E}">
        <p14:creationId xmlns:p14="http://schemas.microsoft.com/office/powerpoint/2010/main" val="2702077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48927-BEA2-1176-FD9F-2728B35F79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4850" y="692409"/>
            <a:ext cx="10782300" cy="813006"/>
          </a:xfrm>
        </p:spPr>
        <p:txBody>
          <a:bodyPr/>
          <a:lstStyle/>
          <a:p>
            <a:r>
              <a:rPr lang="en-US" sz="4000" dirty="0"/>
              <a:t>But I think I was most moved by a visit from MLK.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B77A76-5660-7EBC-980E-F5006B3DB6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54029" y="2352908"/>
            <a:ext cx="5368318" cy="3925229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On December 30th, 1964, Martin Luther King,  Jr. visited Lincoln and spoke at the Methodist Student Movement Conference at Pershing Auditorium. </a:t>
            </a:r>
            <a:endParaRPr lang="en-US" sz="2800" dirty="0"/>
          </a:p>
        </p:txBody>
      </p:sp>
      <p:pic>
        <p:nvPicPr>
          <p:cNvPr id="6146" name="Picture 2" descr="Martin Luther King Jr.: A life in pictures - ABC News">
            <a:extLst>
              <a:ext uri="{FF2B5EF4-FFF2-40B4-BE49-F238E27FC236}">
                <a16:creationId xmlns:a16="http://schemas.microsoft.com/office/drawing/2014/main" id="{94E4BD2B-4CA4-BEF1-DC13-8ABFC8E3C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529" y="1600836"/>
            <a:ext cx="3586953" cy="491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454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88A86BF3-AA39-371E-0461-730609536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200" dirty="0"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Approximately 5,000 people were in attendance to hear King’s speech, titled “Christian Responsibility in the Racial Revolution.”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537C5FB-C3D7-BABD-18EC-9BE93F4E56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25531" y="1897773"/>
            <a:ext cx="4663440" cy="3767328"/>
          </a:xfrm>
        </p:spPr>
        <p:txBody>
          <a:bodyPr>
            <a:noAutofit/>
          </a:bodyPr>
          <a:lstStyle/>
          <a:p>
            <a:pPr algn="ctr"/>
            <a:r>
              <a:rPr lang="en-US" sz="3200" i="1" dirty="0">
                <a:solidFill>
                  <a:schemeClr val="accent1"/>
                </a:solidFill>
              </a:rPr>
              <a:t>“We must all learn to live together as brothers or we will all perish together as fools. This is a great challenge facing our nation and our world today.  No nation can live alone.  No individual can live alone.”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7EA0BCC9-125E-BA41-9AE1-B7AF3C7B2E8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4787" t="6170" r="3796" b="6947"/>
          <a:stretch/>
        </p:blipFill>
        <p:spPr>
          <a:xfrm>
            <a:off x="6657278" y="1485021"/>
            <a:ext cx="4125601" cy="487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11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9FAC831-F21B-C04C-AA80-65A80581E3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1348265"/>
          </a:xfrm>
        </p:spPr>
        <p:txBody>
          <a:bodyPr/>
          <a:lstStyle/>
          <a:p>
            <a:pPr algn="ctr"/>
            <a:r>
              <a:rPr lang="en-US" sz="4400" dirty="0"/>
              <a:t>A little over three months later this great man would fall from an assassin’s bullet.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7512E374-2388-C4EA-1004-B14023B79B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3504" y="3429000"/>
            <a:ext cx="4350537" cy="164592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dirty="0"/>
              <a:t>The State Capitol Rotunda was full of mourners.  I mourned with them from a distance.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A89B1B-9576-31D7-4871-DF700480F1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8363" y="2121262"/>
            <a:ext cx="5905500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50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75889B-96DE-12C9-DBE5-B3111A3B7C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04007" y="4090335"/>
            <a:ext cx="9228201" cy="1645920"/>
          </a:xfrm>
        </p:spPr>
        <p:txBody>
          <a:bodyPr>
            <a:noAutofit/>
          </a:bodyPr>
          <a:lstStyle/>
          <a:p>
            <a:pPr algn="ctr"/>
            <a:r>
              <a:rPr lang="en-US" sz="4000" dirty="0"/>
              <a:t>I have been hanging around (literally!) since 1957 in one place or another.  I’m really kind of big deal if I say so myself.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DA28D48-EBD6-8AA4-0296-21F50609C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512" y="458357"/>
            <a:ext cx="10266569" cy="341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21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FF5C2-34E7-1C97-5273-56FCE73EE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498601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Through all the games and concerts and activities, I faithfully guarded over my domain until in 2014, the doors to the Auditorium were locked for good and I was left alone to watch as my community passed me by.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3D5C67-82D1-4D43-0FF2-5F9A3EB146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5781" y="3021777"/>
            <a:ext cx="4663440" cy="2328539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solidFill>
                  <a:schemeClr val="accent1"/>
                </a:solidFill>
              </a:rPr>
              <a:t>Long, lonely years I waited to learn my fate when  it was decided my home at Pershing Auditorium was to be demolished in 2023.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9488D7-887F-E3E6-5706-1CFF4E6014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92176" y="3173351"/>
            <a:ext cx="4663440" cy="1900673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solidFill>
                  <a:schemeClr val="accent1"/>
                </a:solidFill>
              </a:rPr>
              <a:t>It wasn’t looking good for me, even though I had been a landmark everyone looked up to for all those years!!!</a:t>
            </a:r>
          </a:p>
        </p:txBody>
      </p:sp>
      <p:pic>
        <p:nvPicPr>
          <p:cNvPr id="9218" name="Picture 2" descr="Oh no 3D,Oh no white background.">
            <a:extLst>
              <a:ext uri="{FF2B5EF4-FFF2-40B4-BE49-F238E27FC236}">
                <a16:creationId xmlns:a16="http://schemas.microsoft.com/office/drawing/2014/main" id="{9706CF64-280C-6228-CEA0-C8B9CBD857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37" r="20868"/>
          <a:stretch/>
        </p:blipFill>
        <p:spPr bwMode="auto">
          <a:xfrm>
            <a:off x="5129561" y="2174898"/>
            <a:ext cx="1962615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66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0"/>
                            </p:stCondLst>
                            <p:childTnLst>
                              <p:par>
                                <p:cTn id="23" presetID="26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2AEA5-0D7F-90FC-6E5A-4A121BF254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0050" y="335570"/>
            <a:ext cx="10782300" cy="1645920"/>
          </a:xfrm>
        </p:spPr>
        <p:txBody>
          <a:bodyPr/>
          <a:lstStyle/>
          <a:p>
            <a:pPr algn="ctr"/>
            <a:r>
              <a:rPr lang="en-US" sz="3600" dirty="0"/>
              <a:t>Thank goodness my friends remembered I was special and formed the Pershing Mural Preservation Committee!  They saved my bacon!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B46D3E-65FF-6903-4139-D04AAF0414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7512" y="3010829"/>
            <a:ext cx="4179141" cy="2841967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In the nick of time, my friends raised the funds to save and carefully remove me from the building!</a:t>
            </a:r>
          </a:p>
        </p:txBody>
      </p:sp>
      <p:pic>
        <p:nvPicPr>
          <p:cNvPr id="10242" name="Picture 2" descr="As Pershing Mural Is Disassembled, Preservation Committee ...">
            <a:extLst>
              <a:ext uri="{FF2B5EF4-FFF2-40B4-BE49-F238E27FC236}">
                <a16:creationId xmlns:a16="http://schemas.microsoft.com/office/drawing/2014/main" id="{F2C589FE-3C8B-D8AE-C9CC-10DCDDCCD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755" y="2162021"/>
            <a:ext cx="5452947" cy="4089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486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1711E-18A2-2521-06A9-03CC5B25E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 short time later the Pershing Auditorium was history but I was safe!</a:t>
            </a:r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FCBB9ED3-D5AB-77EA-D190-AA65A80C5AC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7B62816-B0B0-607B-29DB-E101021249D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043611" y="2346155"/>
            <a:ext cx="4664075" cy="34980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3F1591-E422-27D1-D1B2-92C92DB5EC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440" y="2590800"/>
            <a:ext cx="4615303" cy="317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389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4BF8344-BB94-B17B-7600-DC45A9837CC8}"/>
              </a:ext>
            </a:extLst>
          </p:cNvPr>
          <p:cNvSpPr txBox="1"/>
          <p:nvPr/>
        </p:nvSpPr>
        <p:spPr>
          <a:xfrm>
            <a:off x="573741" y="4936505"/>
            <a:ext cx="1104451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I was moved to storage where I was carefully cleaned and numbered. </a:t>
            </a:r>
          </a:p>
          <a:p>
            <a:pPr algn="ctr"/>
            <a:endParaRPr lang="en-US" sz="2800" dirty="0">
              <a:solidFill>
                <a:schemeClr val="bg1"/>
              </a:solidFill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It felt so good to get all those years of grime removed!!</a:t>
            </a: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77B9C0F6-2F18-09D6-1C49-816E8E30818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54" b="20854"/>
          <a:stretch>
            <a:fillRect/>
          </a:stretch>
        </p:blipFill>
        <p:spPr>
          <a:xfrm>
            <a:off x="1420906" y="677776"/>
            <a:ext cx="9350188" cy="408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62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9A2BCAB-C3AF-B4C5-CA75-363CC4CA1E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1133" y="313267"/>
            <a:ext cx="10782300" cy="1526684"/>
          </a:xfrm>
        </p:spPr>
        <p:txBody>
          <a:bodyPr/>
          <a:lstStyle/>
          <a:p>
            <a:pPr algn="ctr"/>
            <a:r>
              <a:rPr lang="en-US" sz="3600" dirty="0"/>
              <a:t>When I am installed at my new home, I will be surrounded by </a:t>
            </a:r>
            <a:br>
              <a:rPr lang="en-US" sz="3600" dirty="0"/>
            </a:br>
            <a:r>
              <a:rPr lang="en-US" sz="3600" dirty="0"/>
              <a:t>all my friends again!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56E131-B3D0-CF52-5A1E-1DB758A28C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898" y="1972605"/>
            <a:ext cx="8170127" cy="471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668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EEE2E-BF95-9B3E-0930-71EB1C521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/>
              <a:t>It will be so nice to be part of the action again!  Please come see me soon so we can have a nice visit!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776E21A-9542-FBD0-B372-E17C93C75C0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22" y="1998663"/>
            <a:ext cx="4617780" cy="3767137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680085-ACF5-7840-8941-1EA2A1928F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3135" y="2326488"/>
            <a:ext cx="4663440" cy="3767328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accent1"/>
                </a:solidFill>
              </a:rPr>
              <a:t>We have a lot of catching up</a:t>
            </a:r>
          </a:p>
          <a:p>
            <a:pPr algn="ctr"/>
            <a:r>
              <a:rPr lang="en-US" sz="3600" dirty="0">
                <a:solidFill>
                  <a:schemeClr val="accent1"/>
                </a:solidFill>
              </a:rPr>
              <a:t> to do!!</a:t>
            </a:r>
          </a:p>
        </p:txBody>
      </p:sp>
      <p:pic>
        <p:nvPicPr>
          <p:cNvPr id="12290" name="Picture 2" descr="❤️">
            <a:extLst>
              <a:ext uri="{FF2B5EF4-FFF2-40B4-BE49-F238E27FC236}">
                <a16:creationId xmlns:a16="http://schemas.microsoft.com/office/drawing/2014/main" id="{99EF2995-0223-8D1A-5A1A-B75264D77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4855" y="3867252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🧡">
            <a:extLst>
              <a:ext uri="{FF2B5EF4-FFF2-40B4-BE49-F238E27FC236}">
                <a16:creationId xmlns:a16="http://schemas.microsoft.com/office/drawing/2014/main" id="{50CCA36E-179C-DB2A-A2F4-E8FE5B1704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1224" y="3759986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💛">
            <a:extLst>
              <a:ext uri="{FF2B5EF4-FFF2-40B4-BE49-F238E27FC236}">
                <a16:creationId xmlns:a16="http://schemas.microsoft.com/office/drawing/2014/main" id="{7B8C9EBE-20A8-332A-771E-8390CC64E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845" y="4543360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💚">
            <a:extLst>
              <a:ext uri="{FF2B5EF4-FFF2-40B4-BE49-F238E27FC236}">
                <a16:creationId xmlns:a16="http://schemas.microsoft.com/office/drawing/2014/main" id="{ED5EBE2D-7003-32B9-973E-2CDC51583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931" y="3882577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🩵">
            <a:extLst>
              <a:ext uri="{FF2B5EF4-FFF2-40B4-BE49-F238E27FC236}">
                <a16:creationId xmlns:a16="http://schemas.microsoft.com/office/drawing/2014/main" id="{E69C5CE7-6586-DF2F-381A-6B2ABE3F2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1343" y="4536325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 descr="💙">
            <a:extLst>
              <a:ext uri="{FF2B5EF4-FFF2-40B4-BE49-F238E27FC236}">
                <a16:creationId xmlns:a16="http://schemas.microsoft.com/office/drawing/2014/main" id="{2D7314F3-1921-3D1B-3C5F-48AE53042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338" y="3882231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💜">
            <a:extLst>
              <a:ext uri="{FF2B5EF4-FFF2-40B4-BE49-F238E27FC236}">
                <a16:creationId xmlns:a16="http://schemas.microsoft.com/office/drawing/2014/main" id="{42D73C27-859B-1A67-AEA1-EC40676DF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0996" y="4548920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313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26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EA5D68F-65AE-765E-4824-DA8FEBE97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36" y="263101"/>
            <a:ext cx="10772775" cy="1658198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So here is my back story.  In the 1950’s the city of Lincoln finally decided they needed a new auditorium and they wanted to make it special.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11647A0-838E-87FC-57A1-B9896735D2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6656" y="1998133"/>
            <a:ext cx="4663440" cy="4232337"/>
          </a:xfrm>
        </p:spPr>
        <p:txBody>
          <a:bodyPr>
            <a:normAutofit fontScale="92500"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The “powers that be” decided to name me after General John J. Pershing.</a:t>
            </a:r>
          </a:p>
          <a:p>
            <a:pPr algn="ctr"/>
            <a:endParaRPr lang="en-US" dirty="0">
              <a:solidFill>
                <a:schemeClr val="accent1"/>
              </a:solidFill>
            </a:endParaRPr>
          </a:p>
          <a:p>
            <a:pPr algn="ctr"/>
            <a:r>
              <a:rPr lang="en-US" dirty="0">
                <a:solidFill>
                  <a:schemeClr val="accent1"/>
                </a:solidFill>
              </a:rPr>
              <a:t>He was the highest ranking military officer EVER and was responsible as commander of the allied army for the victory in WWI.</a:t>
            </a:r>
          </a:p>
          <a:p>
            <a:pPr algn="ctr"/>
            <a:endParaRPr lang="en-US" dirty="0">
              <a:solidFill>
                <a:schemeClr val="accent1"/>
              </a:solidFill>
            </a:endParaRPr>
          </a:p>
          <a:p>
            <a:pPr algn="ctr"/>
            <a:r>
              <a:rPr lang="en-US" dirty="0">
                <a:solidFill>
                  <a:schemeClr val="accent1"/>
                </a:solidFill>
              </a:rPr>
              <a:t>He also had some great ties to Lincoln.</a:t>
            </a:r>
          </a:p>
          <a:p>
            <a:pPr algn="ctr"/>
            <a:endParaRPr lang="en-US" dirty="0">
              <a:solidFill>
                <a:schemeClr val="accent1"/>
              </a:solidFill>
            </a:endParaRPr>
          </a:p>
          <a:p>
            <a:pPr algn="ctr"/>
            <a:r>
              <a:rPr lang="en-US" dirty="0">
                <a:solidFill>
                  <a:schemeClr val="accent1"/>
                </a:solidFill>
              </a:rPr>
              <a:t>I was very cool with that!</a:t>
            </a:r>
          </a:p>
        </p:txBody>
      </p:sp>
      <p:pic>
        <p:nvPicPr>
          <p:cNvPr id="2050" name="Picture 2" descr="John J. (Black Jack) Pershing | Biography, Facts, &amp; Nickname ...">
            <a:extLst>
              <a:ext uri="{FF2B5EF4-FFF2-40B4-BE49-F238E27FC236}">
                <a16:creationId xmlns:a16="http://schemas.microsoft.com/office/drawing/2014/main" id="{07D87D43-F7D0-BB19-7661-1E9F18C9968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83341" y="1998663"/>
            <a:ext cx="2919531" cy="3767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0424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3495A-B9A7-BEC5-7017-562C900391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6045" y="477968"/>
            <a:ext cx="10782300" cy="1300380"/>
          </a:xfrm>
        </p:spPr>
        <p:txBody>
          <a:bodyPr/>
          <a:lstStyle/>
          <a:p>
            <a:pPr algn="ctr"/>
            <a:r>
              <a:rPr lang="en-US" sz="4400" dirty="0"/>
              <a:t>With a project like me, the motto is “Go Big or Go Home!”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84A5F5-F10A-49AD-A8DA-9ECE39118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79135" y="4902060"/>
            <a:ext cx="9228201" cy="1645920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dirty="0"/>
              <a:t>Who wants a plain old building like everyone else?  So the architects asked, “Why not add some fantastic art in the form of a Mosaic Mural to the west side of the building to make it special?”.  That’s where I come in.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19E6BA-2173-B094-D13F-5CD29AAA1C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4563" y="1963269"/>
            <a:ext cx="3425265" cy="25689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1D00CD-863C-CC6C-878B-80214806F31F}"/>
              </a:ext>
            </a:extLst>
          </p:cNvPr>
          <p:cNvSpPr txBox="1"/>
          <p:nvPr/>
        </p:nvSpPr>
        <p:spPr>
          <a:xfrm>
            <a:off x="4652683" y="2440689"/>
            <a:ext cx="1049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Why not!</a:t>
            </a:r>
          </a:p>
        </p:txBody>
      </p:sp>
    </p:spTree>
    <p:extLst>
      <p:ext uri="{BB962C8B-B14F-4D97-AF65-F5344CB8AC3E}">
        <p14:creationId xmlns:p14="http://schemas.microsoft.com/office/powerpoint/2010/main" val="201367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CE18C26-F65E-8BCF-F5C8-768056FE2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/>
              <a:t>So, famous Nebraska artists and muralists Leonard Thiessen and Bill Hammon were commissioned to design me.</a:t>
            </a:r>
          </a:p>
        </p:txBody>
      </p:sp>
      <p:pic>
        <p:nvPicPr>
          <p:cNvPr id="1028" name="Picture 4" descr="Free Drawing Pad Note Pad photo and picture">
            <a:extLst>
              <a:ext uri="{FF2B5EF4-FFF2-40B4-BE49-F238E27FC236}">
                <a16:creationId xmlns:a16="http://schemas.microsoft.com/office/drawing/2014/main" id="{A8364C10-E5FF-B6C7-4450-0A0B10F9130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6275" y="2233408"/>
            <a:ext cx="4664075" cy="329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5E94F91-C3D6-BB58-E2D1-985ED3E6A3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08406" y="2371180"/>
            <a:ext cx="4663440" cy="302210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chemeClr val="accent1"/>
                </a:solidFill>
              </a:rPr>
              <a:t> The architects on the project asked the artists to incorporate  the many activities that would take place in the Auditorium into my design....</a:t>
            </a:r>
          </a:p>
          <a:p>
            <a:pPr algn="ctr"/>
            <a:endParaRPr lang="en-US" dirty="0">
              <a:solidFill>
                <a:schemeClr val="accent1"/>
              </a:solidFill>
            </a:endParaRPr>
          </a:p>
          <a:p>
            <a:pPr algn="ctr"/>
            <a:r>
              <a:rPr lang="en-US" dirty="0">
                <a:solidFill>
                  <a:schemeClr val="accent1"/>
                </a:solidFill>
              </a:rPr>
              <a:t> …..and make me a montage ceramic-tile mosaic that would be 38’ high and 140’ long!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84605E-49AC-7E39-8BBC-CB85675416A6}"/>
              </a:ext>
            </a:extLst>
          </p:cNvPr>
          <p:cNvSpPr txBox="1"/>
          <p:nvPr/>
        </p:nvSpPr>
        <p:spPr>
          <a:xfrm>
            <a:off x="1640582" y="5782237"/>
            <a:ext cx="88312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When it came to me, they </a:t>
            </a:r>
            <a:r>
              <a:rPr lang="en-US" sz="3600" u="sng" dirty="0">
                <a:solidFill>
                  <a:schemeClr val="accent1"/>
                </a:solidFill>
              </a:rPr>
              <a:t>were</a:t>
            </a:r>
            <a:r>
              <a:rPr lang="en-US" sz="3600" dirty="0">
                <a:solidFill>
                  <a:schemeClr val="accent1"/>
                </a:solidFill>
              </a:rPr>
              <a:t> thinking BIG!!!</a:t>
            </a:r>
          </a:p>
        </p:txBody>
      </p:sp>
    </p:spTree>
    <p:extLst>
      <p:ext uri="{BB962C8B-B14F-4D97-AF65-F5344CB8AC3E}">
        <p14:creationId xmlns:p14="http://schemas.microsoft.com/office/powerpoint/2010/main" val="252555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3219C55-E065-8AA2-61E9-22C04ED81C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3504" y="770467"/>
            <a:ext cx="7168896" cy="1880657"/>
          </a:xfrm>
        </p:spPr>
        <p:txBody>
          <a:bodyPr/>
          <a:lstStyle/>
          <a:p>
            <a:pPr algn="ctr"/>
            <a:r>
              <a:rPr lang="en-US" sz="3600" dirty="0"/>
              <a:t>Once everyone was happy with my design, off they went to talk with the folks at Cambridge Tile Manufacturing Company of good old Cincinnati, Ohio.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CD0ADB37-E387-9249-4A0C-1D0D9A9A9D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6710441" cy="1645920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dirty="0"/>
              <a:t>They were pretty excited to be on this project because once completed, I would be the largest tile mosaic ever created!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3464D1-B65D-1D04-AF15-933948454E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686"/>
          <a:stretch/>
        </p:blipFill>
        <p:spPr>
          <a:xfrm>
            <a:off x="7826188" y="1384487"/>
            <a:ext cx="3789829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24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E3765-47F1-E0BC-2F51-CD9D1F10E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311338"/>
          </a:xfrm>
        </p:spPr>
        <p:txBody>
          <a:bodyPr>
            <a:normAutofit/>
          </a:bodyPr>
          <a:lstStyle/>
          <a:p>
            <a:pPr algn="ctr"/>
            <a:r>
              <a:rPr lang="en-US" sz="3100" b="0" i="0" dirty="0">
                <a:effectLst/>
                <a:latin typeface="Aptos" panose="020B0004020202020204" pitchFamily="34" charset="0"/>
              </a:rPr>
              <a:t>The largest tile used in my design is about one inch square, with as much as five-eighths of an inch of space</a:t>
            </a:r>
            <a:r>
              <a:rPr lang="en-US" b="0" i="0" dirty="0">
                <a:effectLst/>
                <a:latin typeface="Aptos" panose="020B0004020202020204" pitchFamily="34" charset="0"/>
              </a:rPr>
              <a:t> </a:t>
            </a:r>
            <a:r>
              <a:rPr lang="en-US" sz="3100" b="0" i="0" dirty="0">
                <a:effectLst/>
                <a:latin typeface="Aptos" panose="020B0004020202020204" pitchFamily="34" charset="0"/>
              </a:rPr>
              <a:t>left between tiles. </a:t>
            </a:r>
            <a:endParaRPr lang="en-US" sz="31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CC9FF2-9720-32B7-68DE-2765DFD646A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Cambridge had to be careful to use tiles for me that would stand up to the weather and not fade.</a:t>
            </a:r>
          </a:p>
          <a:p>
            <a:endParaRPr lang="en-US" dirty="0">
              <a:solidFill>
                <a:schemeClr val="accent1"/>
              </a:solidFill>
            </a:endParaRPr>
          </a:p>
          <a:p>
            <a:endParaRPr lang="en-US" dirty="0">
              <a:solidFill>
                <a:schemeClr val="accent1"/>
              </a:solidFill>
            </a:endParaRPr>
          </a:p>
          <a:p>
            <a:pPr algn="ctr"/>
            <a:r>
              <a:rPr lang="en-US" dirty="0">
                <a:solidFill>
                  <a:schemeClr val="accent1"/>
                </a:solidFill>
              </a:rPr>
              <a:t>Ninety percent of my tiles were unglazed but then they got fancy and put glaze on the other ten percent.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7A2F70-6F8C-4F23-42C9-0317269D19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1112619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My tiles could shimmer when placed just right and really add to the interest of my art.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A40AAA32-D6AD-6868-FCE3-B4E2C934E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6357" y="3021105"/>
            <a:ext cx="3553385" cy="3553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0889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D0AD2-7465-ABDD-8B4F-9563A3F4F7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90445" y="349624"/>
            <a:ext cx="5235390" cy="1613647"/>
          </a:xfrm>
        </p:spPr>
        <p:txBody>
          <a:bodyPr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Aptos" panose="020B0004020202020204" pitchFamily="34" charset="0"/>
              </a:rPr>
              <a:t>Using the artists’ design, my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tiles were assembled in reverse and glued onto sheets of paper.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2D5AAB-D050-2783-EDA1-57596F3FF9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11156" y="2440192"/>
            <a:ext cx="4751921" cy="4068183"/>
          </a:xfrm>
        </p:spPr>
        <p:txBody>
          <a:bodyPr>
            <a:noAutofit/>
          </a:bodyPr>
          <a:lstStyle/>
          <a:p>
            <a:pPr algn="ctr"/>
            <a:r>
              <a:rPr lang="en-US" sz="2800" b="0" i="0" dirty="0">
                <a:effectLst/>
                <a:latin typeface="Aptos" panose="020B0004020202020204" pitchFamily="34" charset="0"/>
              </a:rPr>
              <a:t>Then these sheets, most of them 12’ x 24” were applied to about-to-set cement and pressed in.  </a:t>
            </a:r>
          </a:p>
          <a:p>
            <a:pPr algn="ctr"/>
            <a:endParaRPr lang="en-US" sz="2800" dirty="0">
              <a:latin typeface="Aptos" panose="020B0004020202020204" pitchFamily="34" charset="0"/>
            </a:endParaRPr>
          </a:p>
          <a:p>
            <a:pPr algn="ctr"/>
            <a:r>
              <a:rPr lang="en-US" sz="2800" b="0" i="0" dirty="0">
                <a:effectLst/>
                <a:latin typeface="Aptos" panose="020B0004020202020204" pitchFamily="34" charset="0"/>
              </a:rPr>
              <a:t>After my tiles were set, the paper was moistened, the soluble glue loosened, the paper taken off, and the joints grouted.  Voila!</a:t>
            </a:r>
            <a:endParaRPr lang="en-US" sz="2800" dirty="0"/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A3399169-A223-F709-5719-268108C76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97" y="1468681"/>
            <a:ext cx="5516003" cy="425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743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Metropolitan">
  <a:themeElements>
    <a:clrScheme name="Metropolitan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659</TotalTime>
  <Words>1600</Words>
  <Application>Microsoft Office PowerPoint</Application>
  <PresentationFormat>Widescreen</PresentationFormat>
  <Paragraphs>213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Aptos</vt:lpstr>
      <vt:lpstr>Arial</vt:lpstr>
      <vt:lpstr>Calibri Light</vt:lpstr>
      <vt:lpstr>Open Sans</vt:lpstr>
      <vt:lpstr>Times New Roman</vt:lpstr>
      <vt:lpstr>Wingdings</vt:lpstr>
      <vt:lpstr>Metropolitan</vt:lpstr>
      <vt:lpstr>PowerPoint Presentation</vt:lpstr>
      <vt:lpstr>Hello, we haven’t been properly introduced……..</vt:lpstr>
      <vt:lpstr>PowerPoint Presentation</vt:lpstr>
      <vt:lpstr>So here is my back story.  In the 1950’s the city of Lincoln finally decided they needed a new auditorium and they wanted to make it special.</vt:lpstr>
      <vt:lpstr>With a project like me, the motto is “Go Big or Go Home!”</vt:lpstr>
      <vt:lpstr>So, famous Nebraska artists and muralists Leonard Thiessen and Bill Hammon were commissioned to design me.</vt:lpstr>
      <vt:lpstr>Once everyone was happy with my design, off they went to talk with the folks at Cambridge Tile Manufacturing Company of good old Cincinnati, Ohio.</vt:lpstr>
      <vt:lpstr>The largest tile used in my design is about one inch square, with as much as five-eighths of an inch of space left between tiles. </vt:lpstr>
      <vt:lpstr>Using the artists’ design, my tiles were assembled in reverse and glued onto sheets of paper.</vt:lpstr>
      <vt:lpstr>PowerPoint Presentation</vt:lpstr>
      <vt:lpstr>So when it came time to install me on the west side of the Auditorium, it was “easy peasy”……kind of!</vt:lpstr>
      <vt:lpstr>I think I turned out pretty nice, if I do say so myself!</vt:lpstr>
      <vt:lpstr>Over the next 57 years, you would not believe everything  I’ve seen.</vt:lpstr>
      <vt:lpstr>Take for instance the musicals, we delivered!</vt:lpstr>
      <vt:lpstr>PowerPoint Presentation</vt:lpstr>
      <vt:lpstr>Everyone who walked past me to enter the place gave me a look and a wave.  There was so much to see!</vt:lpstr>
      <vt:lpstr>We were a sports center like no other!</vt:lpstr>
      <vt:lpstr>We were home to local semi-pro teams….</vt:lpstr>
      <vt:lpstr>….And some more unconventional sports!  Folks came to see the action…..and I was always there to greet them!!</vt:lpstr>
      <vt:lpstr>And we were ALWAYS up for the antics of the Harlem Globetrotters who came to visit me often!!!</vt:lpstr>
      <vt:lpstr>We loved to watch the kids perform in the Nebraska Marching Band Festival and hear them raise their voices in the Nebraska High School State Clinic Chorus.</vt:lpstr>
      <vt:lpstr>And as a community, they came for….</vt:lpstr>
      <vt:lpstr>I had lots of celebrity “friends” stop in for a visit with me and to entertain my friends.   Not to be  a name dropper, but a few of my closest friends included:</vt:lpstr>
      <vt:lpstr>Larry knows how to Git ‘er Done!</vt:lpstr>
      <vt:lpstr>And three of my closest “peeps” who hung  out with me were….</vt:lpstr>
      <vt:lpstr>We even had a future President pop in for a visit in 1981.</vt:lpstr>
      <vt:lpstr>But I think I was most moved by a visit from MLK.</vt:lpstr>
      <vt:lpstr>Approximately 5,000 people were in attendance to hear King’s speech, titled “Christian Responsibility in the Racial Revolution.” </vt:lpstr>
      <vt:lpstr>A little over three months later this great man would fall from an assassin’s bullet.</vt:lpstr>
      <vt:lpstr>Through all the games and concerts and activities, I faithfully guarded over my domain until in 2014, the doors to the Auditorium were locked for good and I was left alone to watch as my community passed me by.</vt:lpstr>
      <vt:lpstr>Thank goodness my friends remembered I was special and formed the Pershing Mural Preservation Committee!  They saved my bacon!</vt:lpstr>
      <vt:lpstr>A short time later the Pershing Auditorium was history but I was safe!</vt:lpstr>
      <vt:lpstr>PowerPoint Presentation</vt:lpstr>
      <vt:lpstr>When I am installed at my new home, I will be surrounded by  all my friends again!</vt:lpstr>
      <vt:lpstr>It will be so nice to be part of the action again!  Please come see me soon so we can have a nice visit!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Anne Woita</dc:creator>
  <cp:lastModifiedBy>Anne Woita</cp:lastModifiedBy>
  <cp:revision>10</cp:revision>
  <dcterms:created xsi:type="dcterms:W3CDTF">2024-03-28T14:49:50Z</dcterms:created>
  <dcterms:modified xsi:type="dcterms:W3CDTF">2024-08-02T19:16:28Z</dcterms:modified>
</cp:coreProperties>
</file>