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75" r:id="rId6"/>
    <p:sldId id="277" r:id="rId7"/>
    <p:sldId id="278" r:id="rId8"/>
    <p:sldId id="279" r:id="rId9"/>
    <p:sldId id="267" r:id="rId10"/>
    <p:sldId id="269" r:id="rId11"/>
    <p:sldId id="268" r:id="rId12"/>
    <p:sldId id="262" r:id="rId13"/>
    <p:sldId id="263" r:id="rId14"/>
    <p:sldId id="264" r:id="rId15"/>
    <p:sldId id="265" r:id="rId16"/>
    <p:sldId id="266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Woita" userId="91a9c79f66c678e8" providerId="LiveId" clId="{C86CBA8B-943A-4252-9705-2F03A0B02D6B}"/>
    <pc:docChg chg="modSld modMainMaster">
      <pc:chgData name="Anne Woita" userId="91a9c79f66c678e8" providerId="LiveId" clId="{C86CBA8B-943A-4252-9705-2F03A0B02D6B}" dt="2024-03-26T19:59:24.014" v="13" actId="122"/>
      <pc:docMkLst>
        <pc:docMk/>
      </pc:docMkLst>
      <pc:sldChg chg="modTransition">
        <pc:chgData name="Anne Woita" userId="91a9c79f66c678e8" providerId="LiveId" clId="{C86CBA8B-943A-4252-9705-2F03A0B02D6B}" dt="2024-03-26T19:48:44.885" v="6"/>
        <pc:sldMkLst>
          <pc:docMk/>
          <pc:sldMk cId="638480141" sldId="256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600632464" sldId="257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1870967056" sldId="258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3290368208" sldId="259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322185485" sldId="260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3117129355" sldId="262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3066904951" sldId="263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2007468142" sldId="264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522630728" sldId="265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1266412764" sldId="266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861364335" sldId="267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3589323976" sldId="268"/>
        </pc:sldMkLst>
      </pc:sldChg>
      <pc:sldChg chg="addSp delSp modSp modTransition modAnim">
        <pc:chgData name="Anne Woita" userId="91a9c79f66c678e8" providerId="LiveId" clId="{C86CBA8B-943A-4252-9705-2F03A0B02D6B}" dt="2024-03-26T19:52:02.841" v="12"/>
        <pc:sldMkLst>
          <pc:docMk/>
          <pc:sldMk cId="2264308137" sldId="269"/>
        </pc:sldMkLst>
        <pc:picChg chg="add mod">
          <ac:chgData name="Anne Woita" userId="91a9c79f66c678e8" providerId="LiveId" clId="{C86CBA8B-943A-4252-9705-2F03A0B02D6B}" dt="2024-03-26T19:51:40.996" v="9" actId="1076"/>
          <ac:picMkLst>
            <pc:docMk/>
            <pc:sldMk cId="2264308137" sldId="269"/>
            <ac:picMk id="1026" creationId="{5BDD53D3-6866-D417-836B-DD6443B82E1E}"/>
          </ac:picMkLst>
        </pc:picChg>
        <pc:picChg chg="del">
          <ac:chgData name="Anne Woita" userId="91a9c79f66c678e8" providerId="LiveId" clId="{C86CBA8B-943A-4252-9705-2F03A0B02D6B}" dt="2024-03-26T19:51:05.818" v="7" actId="478"/>
          <ac:picMkLst>
            <pc:docMk/>
            <pc:sldMk cId="2264308137" sldId="269"/>
            <ac:picMk id="10242" creationId="{E5A2CFA6-4230-B112-2C3B-2F203AF8FB83}"/>
          </ac:picMkLst>
        </pc:picChg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2466268798" sldId="270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2943664769" sldId="271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2139221568" sldId="272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953027769" sldId="273"/>
        </pc:sldMkLst>
      </pc:sldChg>
      <pc:sldChg chg="modTransition">
        <pc:chgData name="Anne Woita" userId="91a9c79f66c678e8" providerId="LiveId" clId="{C86CBA8B-943A-4252-9705-2F03A0B02D6B}" dt="2024-03-26T19:48:44.885" v="6"/>
        <pc:sldMkLst>
          <pc:docMk/>
          <pc:sldMk cId="391695972" sldId="274"/>
        </pc:sldMkLst>
      </pc:sldChg>
      <pc:sldChg chg="modSp modTransition">
        <pc:chgData name="Anne Woita" userId="91a9c79f66c678e8" providerId="LiveId" clId="{C86CBA8B-943A-4252-9705-2F03A0B02D6B}" dt="2024-03-26T19:59:24.014" v="13" actId="122"/>
        <pc:sldMkLst>
          <pc:docMk/>
          <pc:sldMk cId="4019744845" sldId="275"/>
        </pc:sldMkLst>
        <pc:spChg chg="mod">
          <ac:chgData name="Anne Woita" userId="91a9c79f66c678e8" providerId="LiveId" clId="{C86CBA8B-943A-4252-9705-2F03A0B02D6B}" dt="2024-03-26T19:59:24.014" v="13" actId="122"/>
          <ac:spMkLst>
            <pc:docMk/>
            <pc:sldMk cId="4019744845" sldId="275"/>
            <ac:spMk id="6" creationId="{BAE76678-426B-C625-D47F-5D28C2EFFA69}"/>
          </ac:spMkLst>
        </pc:spChg>
      </pc:sldChg>
      <pc:sldMasterChg chg="modTransition modSldLayout">
        <pc:chgData name="Anne Woita" userId="91a9c79f66c678e8" providerId="LiveId" clId="{C86CBA8B-943A-4252-9705-2F03A0B02D6B}" dt="2024-03-26T19:48:44.885" v="6"/>
        <pc:sldMasterMkLst>
          <pc:docMk/>
          <pc:sldMasterMk cId="1265206361" sldId="2147483660"/>
        </pc:sldMasterMkLst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3092582344" sldId="2147483661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2683613591" sldId="2147483662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717431169" sldId="2147483663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2393215587" sldId="2147483664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4097769804" sldId="2147483665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562852857" sldId="2147483666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2640845764" sldId="2147483667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2575292914" sldId="2147483668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3658235942" sldId="2147483669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1629771930" sldId="2147483670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1040068846" sldId="2147483671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2366167598" sldId="2147483672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2598987333" sldId="2147483673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1708474234" sldId="2147483674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1653979488" sldId="2147483675"/>
          </pc:sldLayoutMkLst>
        </pc:sldLayoutChg>
        <pc:sldLayoutChg chg="modTransition">
          <pc:chgData name="Anne Woita" userId="91a9c79f66c678e8" providerId="LiveId" clId="{C86CBA8B-943A-4252-9705-2F03A0B02D6B}" dt="2024-03-26T19:48:44.885" v="6"/>
          <pc:sldLayoutMkLst>
            <pc:docMk/>
            <pc:sldMasterMk cId="1265206361" sldId="2147483660"/>
            <pc:sldLayoutMk cId="1054743244" sldId="214748367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0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9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E1A2E-E887-4D20-B451-5B4E216EBA4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E48266-02EB-4CAA-9C3F-0B027C4F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77AE-5AA1-AD04-D5A0-1EB45B8BC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Pershing Mural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AAC5F-B766-2225-4EE7-28A7FF8B4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Creating Didactic Cinquain Poems</a:t>
            </a:r>
          </a:p>
        </p:txBody>
      </p:sp>
    </p:spTree>
    <p:extLst>
      <p:ext uri="{BB962C8B-B14F-4D97-AF65-F5344CB8AC3E}">
        <p14:creationId xmlns:p14="http://schemas.microsoft.com/office/powerpoint/2010/main" val="6384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7562-9EF0-B4D1-AB56-C1C2F66C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Once you have your list, get organized!!</a:t>
            </a:r>
          </a:p>
        </p:txBody>
      </p:sp>
      <p:pic>
        <p:nvPicPr>
          <p:cNvPr id="1026" name="Picture 2" descr="Get Organized&quot; Images – Browse 88 Stock Photos, Vectors, and ...">
            <a:extLst>
              <a:ext uri="{FF2B5EF4-FFF2-40B4-BE49-F238E27FC236}">
                <a16:creationId xmlns:a16="http://schemas.microsoft.com/office/drawing/2014/main" id="{5BDD53D3-6866-D417-836B-DD6443B8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84" y="193040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BC3F-FA36-8413-F15B-F67AB1C5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First, choose a noun for your title.</a:t>
            </a:r>
            <a:br>
              <a:rPr lang="en-US" dirty="0"/>
            </a:br>
            <a:r>
              <a:rPr lang="en-US" dirty="0"/>
              <a:t>What will it be?</a:t>
            </a:r>
          </a:p>
        </p:txBody>
      </p:sp>
      <p:pic>
        <p:nvPicPr>
          <p:cNvPr id="3" name="Picture 2" descr="Illustrated question mark formed from many question marks ...">
            <a:extLst>
              <a:ext uri="{FF2B5EF4-FFF2-40B4-BE49-F238E27FC236}">
                <a16:creationId xmlns:a16="http://schemas.microsoft.com/office/drawing/2014/main" id="{2C0415C7-7514-D8E2-3118-2BDCA2B9C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 bwMode="auto">
          <a:xfrm>
            <a:off x="3481563" y="1828800"/>
            <a:ext cx="3165299" cy="45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2D9748-7298-DC23-629A-4F6829550A3A}"/>
              </a:ext>
            </a:extLst>
          </p:cNvPr>
          <p:cNvSpPr txBox="1"/>
          <p:nvPr/>
        </p:nvSpPr>
        <p:spPr>
          <a:xfrm>
            <a:off x="755375" y="583095"/>
            <a:ext cx="783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Noun is a Person, Place, or Thing!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D0151D-5848-7C14-74A7-77E441F81DC6}"/>
              </a:ext>
            </a:extLst>
          </p:cNvPr>
          <p:cNvSpPr txBox="1"/>
          <p:nvPr/>
        </p:nvSpPr>
        <p:spPr>
          <a:xfrm>
            <a:off x="3571463" y="1167870"/>
            <a:ext cx="119269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Friend </a:t>
            </a:r>
          </a:p>
          <a:p>
            <a:r>
              <a:rPr lang="en-US" dirty="0"/>
              <a:t>Rider</a:t>
            </a:r>
          </a:p>
          <a:p>
            <a:r>
              <a:rPr lang="en-US" dirty="0"/>
              <a:t>Brother Clown </a:t>
            </a:r>
          </a:p>
          <a:p>
            <a:r>
              <a:rPr lang="en-US" dirty="0"/>
              <a:t>Teacher Athlete </a:t>
            </a:r>
          </a:p>
          <a:p>
            <a:r>
              <a:rPr lang="en-US" dirty="0"/>
              <a:t>Dancer</a:t>
            </a:r>
          </a:p>
          <a:p>
            <a:r>
              <a:rPr lang="en-US" dirty="0"/>
              <a:t>Singer</a:t>
            </a:r>
          </a:p>
          <a:p>
            <a:r>
              <a:rPr lang="en-US" dirty="0"/>
              <a:t>Actor</a:t>
            </a:r>
          </a:p>
          <a:p>
            <a:r>
              <a:rPr lang="en-US" dirty="0"/>
              <a:t>Barista </a:t>
            </a:r>
          </a:p>
          <a:p>
            <a:r>
              <a:rPr lang="en-US" dirty="0"/>
              <a:t>Chef</a:t>
            </a:r>
          </a:p>
          <a:p>
            <a:r>
              <a:rPr lang="en-US" dirty="0"/>
              <a:t>Plumber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Parent</a:t>
            </a:r>
          </a:p>
          <a:p>
            <a:r>
              <a:rPr lang="en-US" dirty="0"/>
              <a:t>Skater</a:t>
            </a:r>
          </a:p>
          <a:p>
            <a:r>
              <a:rPr lang="en-US" dirty="0"/>
              <a:t>Acrobat</a:t>
            </a:r>
          </a:p>
          <a:p>
            <a:r>
              <a:rPr lang="en-US" dirty="0"/>
              <a:t>Artist</a:t>
            </a:r>
          </a:p>
          <a:p>
            <a:r>
              <a:rPr lang="en-US" dirty="0"/>
              <a:t>Writer</a:t>
            </a:r>
          </a:p>
          <a:p>
            <a:r>
              <a:rPr lang="en-US" dirty="0"/>
              <a:t>Grandma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E8E15-608B-DA29-29BA-BB6CCBFE13B9}"/>
              </a:ext>
            </a:extLst>
          </p:cNvPr>
          <p:cNvSpPr txBox="1"/>
          <p:nvPr/>
        </p:nvSpPr>
        <p:spPr>
          <a:xfrm>
            <a:off x="4982818" y="1167870"/>
            <a:ext cx="136497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  <a:p>
            <a:r>
              <a:rPr lang="en-US" dirty="0"/>
              <a:t>Circus</a:t>
            </a:r>
          </a:p>
          <a:p>
            <a:r>
              <a:rPr lang="en-US" dirty="0"/>
              <a:t>School</a:t>
            </a:r>
          </a:p>
          <a:p>
            <a:r>
              <a:rPr lang="en-US" dirty="0"/>
              <a:t>Playground</a:t>
            </a:r>
          </a:p>
          <a:p>
            <a:r>
              <a:rPr lang="en-US" dirty="0"/>
              <a:t>Tent</a:t>
            </a:r>
          </a:p>
          <a:p>
            <a:r>
              <a:rPr lang="en-US" dirty="0"/>
              <a:t>Park</a:t>
            </a:r>
          </a:p>
          <a:p>
            <a:r>
              <a:rPr lang="en-US" dirty="0"/>
              <a:t>Rink</a:t>
            </a:r>
          </a:p>
          <a:p>
            <a:r>
              <a:rPr lang="en-US" dirty="0"/>
              <a:t>Court</a:t>
            </a:r>
          </a:p>
          <a:p>
            <a:r>
              <a:rPr lang="en-US" dirty="0"/>
              <a:t>Stage</a:t>
            </a:r>
          </a:p>
          <a:p>
            <a:r>
              <a:rPr lang="en-US" dirty="0"/>
              <a:t>City</a:t>
            </a:r>
          </a:p>
          <a:p>
            <a:r>
              <a:rPr lang="en-US" dirty="0"/>
              <a:t>Store</a:t>
            </a:r>
          </a:p>
          <a:p>
            <a:r>
              <a:rPr lang="en-US" dirty="0"/>
              <a:t>Cabin</a:t>
            </a:r>
          </a:p>
          <a:p>
            <a:r>
              <a:rPr lang="en-US" dirty="0"/>
              <a:t>Lake</a:t>
            </a:r>
          </a:p>
          <a:p>
            <a:r>
              <a:rPr lang="en-US" dirty="0"/>
              <a:t>Mountain</a:t>
            </a:r>
          </a:p>
          <a:p>
            <a:r>
              <a:rPr lang="en-US" dirty="0"/>
              <a:t>Capitol</a:t>
            </a:r>
          </a:p>
          <a:p>
            <a:r>
              <a:rPr lang="en-US" dirty="0"/>
              <a:t>Lincoln</a:t>
            </a:r>
          </a:p>
          <a:p>
            <a:r>
              <a:rPr lang="en-US" dirty="0"/>
              <a:t>Kitchen</a:t>
            </a:r>
          </a:p>
          <a:p>
            <a:r>
              <a:rPr lang="en-US" dirty="0"/>
              <a:t>Street</a:t>
            </a:r>
          </a:p>
          <a:p>
            <a:r>
              <a:rPr lang="en-US" dirty="0"/>
              <a:t>Hospital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74B6B-02E0-5EA0-11FA-A9EB438C9709}"/>
              </a:ext>
            </a:extLst>
          </p:cNvPr>
          <p:cNvSpPr txBox="1"/>
          <p:nvPr/>
        </p:nvSpPr>
        <p:spPr>
          <a:xfrm>
            <a:off x="6904381" y="1167870"/>
            <a:ext cx="11926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Horse</a:t>
            </a:r>
          </a:p>
          <a:p>
            <a:r>
              <a:rPr lang="en-US" dirty="0"/>
              <a:t>Bicycle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Ball</a:t>
            </a:r>
          </a:p>
          <a:p>
            <a:r>
              <a:rPr lang="en-US" dirty="0"/>
              <a:t>Apple</a:t>
            </a:r>
          </a:p>
          <a:p>
            <a:r>
              <a:rPr lang="en-US" dirty="0"/>
              <a:t>Book</a:t>
            </a:r>
          </a:p>
          <a:p>
            <a:r>
              <a:rPr lang="en-US" dirty="0"/>
              <a:t>Letter</a:t>
            </a:r>
          </a:p>
          <a:p>
            <a:r>
              <a:rPr lang="en-US" dirty="0"/>
              <a:t>Cup</a:t>
            </a:r>
          </a:p>
          <a:p>
            <a:r>
              <a:rPr lang="en-US" dirty="0"/>
              <a:t>Television</a:t>
            </a:r>
          </a:p>
          <a:p>
            <a:r>
              <a:rPr lang="en-US" dirty="0"/>
              <a:t>Tutu</a:t>
            </a:r>
          </a:p>
          <a:p>
            <a:r>
              <a:rPr lang="en-US" dirty="0"/>
              <a:t>Shoe</a:t>
            </a:r>
          </a:p>
          <a:p>
            <a:r>
              <a:rPr lang="en-US" dirty="0"/>
              <a:t>Rope</a:t>
            </a:r>
          </a:p>
          <a:p>
            <a:r>
              <a:rPr lang="en-US" dirty="0"/>
              <a:t>Handle</a:t>
            </a:r>
          </a:p>
          <a:p>
            <a:r>
              <a:rPr lang="en-US" dirty="0"/>
              <a:t>Star</a:t>
            </a:r>
          </a:p>
          <a:p>
            <a:r>
              <a:rPr lang="en-US" dirty="0"/>
              <a:t>Light</a:t>
            </a:r>
          </a:p>
          <a:p>
            <a:r>
              <a:rPr lang="en-US" dirty="0"/>
              <a:t>Sun</a:t>
            </a:r>
          </a:p>
          <a:p>
            <a:r>
              <a:rPr lang="en-US" dirty="0"/>
              <a:t>Cloud</a:t>
            </a:r>
          </a:p>
          <a:p>
            <a:r>
              <a:rPr lang="en-US" dirty="0"/>
              <a:t>Tree</a:t>
            </a:r>
          </a:p>
          <a:p>
            <a:r>
              <a:rPr lang="en-US" dirty="0"/>
              <a:t>Snow </a:t>
            </a:r>
          </a:p>
        </p:txBody>
      </p:sp>
      <p:pic>
        <p:nvPicPr>
          <p:cNvPr id="5122" name="Picture 2" descr="Noun Images – Browse 25,037 Stock Photos, Vectors, and Video ...">
            <a:extLst>
              <a:ext uri="{FF2B5EF4-FFF2-40B4-BE49-F238E27FC236}">
                <a16:creationId xmlns:a16="http://schemas.microsoft.com/office/drawing/2014/main" id="{0A2C3E92-AEC6-FDA0-0FF4-BA3AFD4B8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0" t="16962" r="18397" b="15194"/>
          <a:stretch/>
        </p:blipFill>
        <p:spPr bwMode="auto">
          <a:xfrm>
            <a:off x="503585" y="2657649"/>
            <a:ext cx="2511288" cy="111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102584-D978-F133-E57A-F2F816888438}"/>
              </a:ext>
            </a:extLst>
          </p:cNvPr>
          <p:cNvSpPr txBox="1"/>
          <p:nvPr/>
        </p:nvSpPr>
        <p:spPr>
          <a:xfrm>
            <a:off x="449069" y="4420524"/>
            <a:ext cx="3033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What</a:t>
            </a:r>
            <a:r>
              <a:rPr lang="en-US" sz="2400" i="1" dirty="0">
                <a:solidFill>
                  <a:schemeClr val="accent2"/>
                </a:solidFill>
              </a:rPr>
              <a:t> noun </a:t>
            </a:r>
            <a:r>
              <a:rPr lang="en-US" sz="2400" dirty="0">
                <a:solidFill>
                  <a:schemeClr val="accent2"/>
                </a:solidFill>
              </a:rPr>
              <a:t>do you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Want to use to start 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Your poem?</a:t>
            </a:r>
          </a:p>
        </p:txBody>
      </p:sp>
    </p:spTree>
    <p:extLst>
      <p:ext uri="{BB962C8B-B14F-4D97-AF65-F5344CB8AC3E}">
        <p14:creationId xmlns:p14="http://schemas.microsoft.com/office/powerpoint/2010/main" val="31171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95E9-C6CA-8587-5AB8-059E226C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Now think of Adjectives:  </a:t>
            </a:r>
            <a:r>
              <a:rPr lang="en-US" sz="2400" dirty="0"/>
              <a:t>They give more information about a noun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DE1B5-2C50-0D78-E803-538D5A4BEDA5}"/>
              </a:ext>
            </a:extLst>
          </p:cNvPr>
          <p:cNvSpPr txBox="1"/>
          <p:nvPr/>
        </p:nvSpPr>
        <p:spPr>
          <a:xfrm>
            <a:off x="980662" y="1930400"/>
            <a:ext cx="1656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</a:t>
            </a:r>
          </a:p>
          <a:p>
            <a:r>
              <a:rPr lang="en-US" dirty="0"/>
              <a:t>Cuddly</a:t>
            </a:r>
          </a:p>
          <a:p>
            <a:r>
              <a:rPr lang="en-US" dirty="0"/>
              <a:t>Prickly</a:t>
            </a:r>
          </a:p>
          <a:p>
            <a:r>
              <a:rPr lang="en-US" dirty="0"/>
              <a:t>Sharp</a:t>
            </a:r>
          </a:p>
          <a:p>
            <a:r>
              <a:rPr lang="en-US" dirty="0"/>
              <a:t>Hard</a:t>
            </a:r>
          </a:p>
          <a:p>
            <a:r>
              <a:rPr lang="en-US" dirty="0"/>
              <a:t>Lazy</a:t>
            </a:r>
          </a:p>
          <a:p>
            <a:r>
              <a:rPr lang="en-US" dirty="0"/>
              <a:t>Fast</a:t>
            </a:r>
          </a:p>
          <a:p>
            <a:r>
              <a:rPr lang="en-US" dirty="0"/>
              <a:t>Attractive</a:t>
            </a:r>
          </a:p>
          <a:p>
            <a:r>
              <a:rPr lang="en-US" dirty="0"/>
              <a:t>Bald</a:t>
            </a:r>
          </a:p>
          <a:p>
            <a:r>
              <a:rPr lang="en-US" dirty="0"/>
              <a:t>Plain</a:t>
            </a:r>
          </a:p>
          <a:p>
            <a:r>
              <a:rPr lang="en-US" dirty="0"/>
              <a:t>Chubby</a:t>
            </a:r>
          </a:p>
          <a:p>
            <a:r>
              <a:rPr lang="en-US" dirty="0"/>
              <a:t>Clean</a:t>
            </a:r>
          </a:p>
          <a:p>
            <a:r>
              <a:rPr lang="en-US" dirty="0"/>
              <a:t>Dazzling</a:t>
            </a:r>
          </a:p>
          <a:p>
            <a:r>
              <a:rPr lang="en-US" dirty="0"/>
              <a:t>Drab</a:t>
            </a:r>
          </a:p>
          <a:p>
            <a:r>
              <a:rPr lang="en-US" dirty="0"/>
              <a:t>Elegant</a:t>
            </a:r>
          </a:p>
          <a:p>
            <a:r>
              <a:rPr lang="en-US" dirty="0"/>
              <a:t>Fancy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933D5-36BF-3C76-9AF7-4E4E6C387C85}"/>
              </a:ext>
            </a:extLst>
          </p:cNvPr>
          <p:cNvSpPr txBox="1"/>
          <p:nvPr/>
        </p:nvSpPr>
        <p:spPr>
          <a:xfrm>
            <a:off x="3689472" y="1958894"/>
            <a:ext cx="15107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</a:t>
            </a:r>
          </a:p>
          <a:p>
            <a:r>
              <a:rPr lang="en-US" dirty="0"/>
              <a:t>Flabby</a:t>
            </a:r>
          </a:p>
          <a:p>
            <a:r>
              <a:rPr lang="en-US" dirty="0"/>
              <a:t>Long</a:t>
            </a:r>
          </a:p>
          <a:p>
            <a:r>
              <a:rPr lang="en-US" dirty="0"/>
              <a:t>Witty</a:t>
            </a:r>
          </a:p>
          <a:p>
            <a:r>
              <a:rPr lang="en-US" dirty="0"/>
              <a:t>Wicked</a:t>
            </a:r>
          </a:p>
          <a:p>
            <a:r>
              <a:rPr lang="en-US" dirty="0"/>
              <a:t>Confusing</a:t>
            </a:r>
          </a:p>
          <a:p>
            <a:r>
              <a:rPr lang="en-US" dirty="0"/>
              <a:t>Rich</a:t>
            </a:r>
          </a:p>
          <a:p>
            <a:r>
              <a:rPr lang="en-US" dirty="0"/>
              <a:t>Hairy</a:t>
            </a:r>
          </a:p>
          <a:p>
            <a:r>
              <a:rPr lang="en-US" dirty="0"/>
              <a:t>Strange</a:t>
            </a:r>
          </a:p>
          <a:p>
            <a:r>
              <a:rPr lang="en-US" dirty="0"/>
              <a:t>Smart</a:t>
            </a:r>
          </a:p>
          <a:p>
            <a:r>
              <a:rPr lang="en-US" dirty="0"/>
              <a:t>Grumpy</a:t>
            </a:r>
          </a:p>
          <a:p>
            <a:r>
              <a:rPr lang="en-US" dirty="0"/>
              <a:t>Helpful</a:t>
            </a:r>
          </a:p>
          <a:p>
            <a:r>
              <a:rPr lang="en-US" dirty="0"/>
              <a:t>Graceful</a:t>
            </a:r>
          </a:p>
          <a:p>
            <a:r>
              <a:rPr lang="en-US" dirty="0"/>
              <a:t>Scary</a:t>
            </a:r>
          </a:p>
          <a:p>
            <a:r>
              <a:rPr lang="en-US" dirty="0"/>
              <a:t>Safe</a:t>
            </a:r>
          </a:p>
          <a:p>
            <a:r>
              <a:rPr lang="en-US" dirty="0"/>
              <a:t>Stiff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6B203-8C6F-802E-8167-6A58359C3EEF}"/>
              </a:ext>
            </a:extLst>
          </p:cNvPr>
          <p:cNvSpPr txBox="1"/>
          <p:nvPr/>
        </p:nvSpPr>
        <p:spPr>
          <a:xfrm>
            <a:off x="6252507" y="1958894"/>
            <a:ext cx="14882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Muscular</a:t>
            </a:r>
          </a:p>
          <a:p>
            <a:r>
              <a:rPr lang="en-US" dirty="0"/>
              <a:t>Dainty</a:t>
            </a:r>
          </a:p>
          <a:p>
            <a:r>
              <a:rPr lang="en-US" dirty="0"/>
              <a:t>Royal</a:t>
            </a:r>
          </a:p>
          <a:p>
            <a:r>
              <a:rPr lang="en-US" dirty="0"/>
              <a:t>Arrogant</a:t>
            </a:r>
          </a:p>
          <a:p>
            <a:r>
              <a:rPr lang="en-US" dirty="0"/>
              <a:t>Efficient</a:t>
            </a:r>
          </a:p>
          <a:p>
            <a:r>
              <a:rPr lang="en-US" dirty="0"/>
              <a:t>Youthful</a:t>
            </a:r>
          </a:p>
          <a:p>
            <a:r>
              <a:rPr lang="en-US" dirty="0"/>
              <a:t>Fickle</a:t>
            </a:r>
          </a:p>
          <a:p>
            <a:r>
              <a:rPr lang="en-US" dirty="0"/>
              <a:t>Mild</a:t>
            </a:r>
          </a:p>
          <a:p>
            <a:r>
              <a:rPr lang="en-US" dirty="0"/>
              <a:t>Expensive</a:t>
            </a:r>
          </a:p>
          <a:p>
            <a:r>
              <a:rPr lang="en-US" dirty="0"/>
              <a:t>Rude</a:t>
            </a:r>
          </a:p>
          <a:p>
            <a:r>
              <a:rPr lang="en-US" dirty="0"/>
              <a:t>Huge</a:t>
            </a:r>
          </a:p>
          <a:p>
            <a:r>
              <a:rPr lang="en-US" dirty="0"/>
              <a:t>Generous</a:t>
            </a:r>
          </a:p>
          <a:p>
            <a:r>
              <a:rPr lang="en-US" dirty="0"/>
              <a:t>Courageous</a:t>
            </a:r>
          </a:p>
          <a:p>
            <a:r>
              <a:rPr lang="en-US" dirty="0"/>
              <a:t>Zany</a:t>
            </a:r>
          </a:p>
          <a:p>
            <a:r>
              <a:rPr lang="en-US" dirty="0"/>
              <a:t>Round </a:t>
            </a:r>
          </a:p>
          <a:p>
            <a:r>
              <a:rPr lang="en-US" dirty="0"/>
              <a:t>Unselfish </a:t>
            </a:r>
          </a:p>
          <a:p>
            <a:endParaRPr lang="en-US" dirty="0"/>
          </a:p>
        </p:txBody>
      </p:sp>
      <p:pic>
        <p:nvPicPr>
          <p:cNvPr id="6148" name="Picture 4" descr="4,782 Adjectives Images, Stock Photos, 3D objects, &amp; Vectors ...">
            <a:extLst>
              <a:ext uri="{FF2B5EF4-FFF2-40B4-BE49-F238E27FC236}">
                <a16:creationId xmlns:a16="http://schemas.microsoft.com/office/drawing/2014/main" id="{7EA6F6B0-C4F9-0928-A147-D38AE8690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74"/>
          <a:stretch/>
        </p:blipFill>
        <p:spPr bwMode="auto">
          <a:xfrm>
            <a:off x="8002242" y="1958894"/>
            <a:ext cx="3714750" cy="19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68F13-A1CB-E043-A29E-FD1EAD107462}"/>
              </a:ext>
            </a:extLst>
          </p:cNvPr>
          <p:cNvSpPr txBox="1"/>
          <p:nvPr/>
        </p:nvSpPr>
        <p:spPr>
          <a:xfrm>
            <a:off x="8246228" y="4359551"/>
            <a:ext cx="3226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two adjectives describe the subject of our poem?</a:t>
            </a:r>
          </a:p>
        </p:txBody>
      </p:sp>
    </p:spTree>
    <p:extLst>
      <p:ext uri="{BB962C8B-B14F-4D97-AF65-F5344CB8AC3E}">
        <p14:creationId xmlns:p14="http://schemas.microsoft.com/office/powerpoint/2010/main" val="30669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6378-102C-D0C7-F856-734EAF54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find three </a:t>
            </a:r>
            <a:r>
              <a:rPr lang="en-US" i="1" dirty="0"/>
              <a:t>–</a:t>
            </a:r>
            <a:r>
              <a:rPr lang="en-US" i="1" dirty="0" err="1"/>
              <a:t>ing</a:t>
            </a:r>
            <a:r>
              <a:rPr lang="en-US" i="1" dirty="0"/>
              <a:t> </a:t>
            </a:r>
            <a:r>
              <a:rPr lang="en-US" dirty="0"/>
              <a:t>words (verbs) that show action…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B9C25-6D82-5E01-3EC2-3D1D833DD48C}"/>
              </a:ext>
            </a:extLst>
          </p:cNvPr>
          <p:cNvSpPr txBox="1"/>
          <p:nvPr/>
        </p:nvSpPr>
        <p:spPr>
          <a:xfrm>
            <a:off x="1099930" y="1815547"/>
            <a:ext cx="80308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Jumping…skipping….singing….riding….acting….playing….throwing….leaping</a:t>
            </a:r>
          </a:p>
          <a:p>
            <a:pPr algn="ctr"/>
            <a:r>
              <a:rPr lang="en-US" dirty="0"/>
              <a:t>….drinking….sleeping….dancing….hanging….watching….clinging….screaming</a:t>
            </a:r>
          </a:p>
          <a:p>
            <a:pPr algn="ctr"/>
            <a:r>
              <a:rPr lang="en-US" dirty="0"/>
              <a:t>buzzing….burping….hollering….learning….holding….sinking….throwing….</a:t>
            </a:r>
          </a:p>
          <a:p>
            <a:pPr algn="ctr"/>
            <a:r>
              <a:rPr lang="en-US" dirty="0"/>
              <a:t>Sewing….toiling….working….sawing….chipping….dunking….chopping….flying</a:t>
            </a:r>
          </a:p>
          <a:p>
            <a:pPr algn="ctr"/>
            <a:r>
              <a:rPr lang="en-US" dirty="0"/>
              <a:t>coasting….smelling….feeling….washing….stinking….petting….feeding….</a:t>
            </a:r>
          </a:p>
          <a:p>
            <a:pPr algn="ctr"/>
            <a:r>
              <a:rPr lang="en-US" dirty="0"/>
              <a:t>digging….falling….swimming….rushing….drilling….fixing….breaking….asking</a:t>
            </a:r>
          </a:p>
          <a:p>
            <a:pPr algn="ctr"/>
            <a:r>
              <a:rPr lang="en-US" dirty="0"/>
              <a:t>laughing….joking….poking….teasing….slipping….sliding….gliding….tripping</a:t>
            </a:r>
          </a:p>
          <a:p>
            <a:pPr algn="ctr"/>
            <a:r>
              <a:rPr lang="en-US" dirty="0"/>
              <a:t>crying….crashing….falling….stepping….crawling….coaching….winning….</a:t>
            </a:r>
          </a:p>
          <a:p>
            <a:pPr algn="ctr"/>
            <a:r>
              <a:rPr lang="en-US" dirty="0"/>
              <a:t>losing….popping….stopping….sassing….blasting….tooting….boosting</a:t>
            </a:r>
          </a:p>
        </p:txBody>
      </p:sp>
      <p:pic>
        <p:nvPicPr>
          <p:cNvPr id="7170" name="Picture 2" descr="What Is A Verb? | Thesaurus.com">
            <a:extLst>
              <a:ext uri="{FF2B5EF4-FFF2-40B4-BE49-F238E27FC236}">
                <a16:creationId xmlns:a16="http://schemas.microsoft.com/office/drawing/2014/main" id="{2597033A-3A23-6AFF-34A9-5663CBCF9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4400870"/>
            <a:ext cx="5724298" cy="22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BAC45B-F253-4FE6-481A-1B7B07476BAB}"/>
              </a:ext>
            </a:extLst>
          </p:cNvPr>
          <p:cNvSpPr txBox="1"/>
          <p:nvPr/>
        </p:nvSpPr>
        <p:spPr>
          <a:xfrm>
            <a:off x="7025054" y="4528039"/>
            <a:ext cx="2839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three “</a:t>
            </a:r>
            <a:r>
              <a:rPr lang="en-US" sz="2000" dirty="0" err="1"/>
              <a:t>ing</a:t>
            </a:r>
            <a:r>
              <a:rPr lang="en-US" sz="2000" dirty="0"/>
              <a:t>” words creatively describe the subject of your poem?</a:t>
            </a:r>
          </a:p>
        </p:txBody>
      </p:sp>
    </p:spTree>
    <p:extLst>
      <p:ext uri="{BB962C8B-B14F-4D97-AF65-F5344CB8AC3E}">
        <p14:creationId xmlns:p14="http://schemas.microsoft.com/office/powerpoint/2010/main" val="20074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DFB5C-1115-E599-3F58-63D847D7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…and some “feeling” words or phrases for your poem?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DC1C1-1E52-C333-5D43-2FFE5F1B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26" y="2036518"/>
            <a:ext cx="4543425" cy="4543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217CD-6C10-20F0-FE1E-DF42C713B5F0}"/>
              </a:ext>
            </a:extLst>
          </p:cNvPr>
          <p:cNvSpPr txBox="1"/>
          <p:nvPr/>
        </p:nvSpPr>
        <p:spPr>
          <a:xfrm>
            <a:off x="8141678" y="6028177"/>
            <a:ext cx="3022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-- 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Trebuchet MS" panose="020B0603020202020204" pitchFamily="34" charset="0"/>
              </a:rPr>
              <a:t>emotional word wheel” by Geoffrey Roberts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A8C16-53B2-39BF-6FA8-45483CDCEEB1}"/>
              </a:ext>
            </a:extLst>
          </p:cNvPr>
          <p:cNvSpPr txBox="1"/>
          <p:nvPr/>
        </p:nvSpPr>
        <p:spPr>
          <a:xfrm>
            <a:off x="677334" y="3235569"/>
            <a:ext cx="337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What four individual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words (or four-word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phrase) do you think best describe(s)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emotions related to the subject or your poem?</a:t>
            </a:r>
          </a:p>
        </p:txBody>
      </p:sp>
    </p:spTree>
    <p:extLst>
      <p:ext uri="{BB962C8B-B14F-4D97-AF65-F5344CB8AC3E}">
        <p14:creationId xmlns:p14="http://schemas.microsoft.com/office/powerpoint/2010/main" val="5226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6EF8-C4E0-5BE0-D152-FF6D005E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Finally, find another word that is a synonym for your Title.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E22D96-0170-2C4B-98E6-1E415B20294D}"/>
              </a:ext>
            </a:extLst>
          </p:cNvPr>
          <p:cNvSpPr txBox="1"/>
          <p:nvPr/>
        </p:nvSpPr>
        <p:spPr>
          <a:xfrm>
            <a:off x="2123660" y="3940076"/>
            <a:ext cx="61026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Bad: awful, terrible, horrible.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Good: fine, excellent, great.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Hot: burning, fiery, boiling.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Cold: chilly, freezing, frosty.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Easy: Simple, effortless, straightforward.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Hard: difficult, challenging, tough.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Big: large, huge, giant.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Small: tiny, little, mini.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3802D-47A4-C0F8-F25B-170AF04AEF2B}"/>
              </a:ext>
            </a:extLst>
          </p:cNvPr>
          <p:cNvSpPr txBox="1"/>
          <p:nvPr/>
        </p:nvSpPr>
        <p:spPr>
          <a:xfrm>
            <a:off x="2123660" y="2045590"/>
            <a:ext cx="65797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A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bility - capability, competence, skill.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A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chieve - attain, accomplish, realize, reach.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A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ngry - furious, irate, livid.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A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ppreciate - cherish, treasure, value.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B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affle - bewilder, confuse, perplex, puzzle.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B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eautiful - attractive, pretty, lovely, stunning.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B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ossy - controlling, domineering, overbearing.</a:t>
            </a:r>
          </a:p>
        </p:txBody>
      </p:sp>
      <p:pic>
        <p:nvPicPr>
          <p:cNvPr id="9220" name="Picture 4" descr="Synonym Images – Browse 62,604 Stock Photos, Vectors, and ...">
            <a:extLst>
              <a:ext uri="{FF2B5EF4-FFF2-40B4-BE49-F238E27FC236}">
                <a16:creationId xmlns:a16="http://schemas.microsoft.com/office/drawing/2014/main" id="{564CB9B6-748F-32DF-E2A6-2CE180F4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82" y="2440164"/>
            <a:ext cx="4928439" cy="32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1D10-8239-7E11-3C04-96C09FFB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you do after you have written your first draft?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457F0-E132-0E6C-F830-27138CB9E583}"/>
              </a:ext>
            </a:extLst>
          </p:cNvPr>
          <p:cNvSpPr txBox="1"/>
          <p:nvPr/>
        </p:nvSpPr>
        <p:spPr>
          <a:xfrm>
            <a:off x="1696279" y="5311914"/>
            <a:ext cx="7195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Don’t be surprised but sometimes first drafts of your writing are as messy as bedhead!!!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E7DE9C-3DC7-2A6F-B385-1ADF2335A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59"/>
          <a:stretch/>
        </p:blipFill>
        <p:spPr>
          <a:xfrm>
            <a:off x="2313694" y="1722783"/>
            <a:ext cx="5323948" cy="35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E01E25-ED5B-2D85-78DB-47EF0B61D74F}"/>
              </a:ext>
            </a:extLst>
          </p:cNvPr>
          <p:cNvSpPr txBox="1"/>
          <p:nvPr/>
        </p:nvSpPr>
        <p:spPr>
          <a:xfrm>
            <a:off x="1444487" y="1040487"/>
            <a:ext cx="663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Check your Poem for Flow and Rhythm.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E7917-4F14-DCB1-A19F-3E796DCCDDAE}"/>
              </a:ext>
            </a:extLst>
          </p:cNvPr>
          <p:cNvSpPr txBox="1"/>
          <p:nvPr/>
        </p:nvSpPr>
        <p:spPr>
          <a:xfrm>
            <a:off x="1444487" y="1888484"/>
            <a:ext cx="6323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Review your word choices and think of changes.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E77D8-4C71-2B5D-14BB-2555729B7C43}"/>
              </a:ext>
            </a:extLst>
          </p:cNvPr>
          <p:cNvSpPr txBox="1"/>
          <p:nvPr/>
        </p:nvSpPr>
        <p:spPr>
          <a:xfrm>
            <a:off x="1444487" y="3038945"/>
            <a:ext cx="44659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 your poem aloud.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83B2F-8682-B9B4-6336-F24D4CA671F7}"/>
              </a:ext>
            </a:extLst>
          </p:cNvPr>
          <p:cNvSpPr txBox="1"/>
          <p:nvPr/>
        </p:nvSpPr>
        <p:spPr>
          <a:xfrm>
            <a:off x="1444487" y="3877192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Get feedback and advice and then listen to your own heart and head.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A412-57C9-2642-ACC3-F79001327F7F}"/>
              </a:ext>
            </a:extLst>
          </p:cNvPr>
          <p:cNvSpPr txBox="1"/>
          <p:nvPr/>
        </p:nvSpPr>
        <p:spPr>
          <a:xfrm>
            <a:off x="1444486" y="5146037"/>
            <a:ext cx="678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 it sit and ferment for a little while and then finish.</a:t>
            </a:r>
          </a:p>
        </p:txBody>
      </p:sp>
      <p:pic>
        <p:nvPicPr>
          <p:cNvPr id="13316" name="Picture 4" descr="26,300+ Green Check Mark Stock Photos, Pictures &amp; Royalty ...">
            <a:extLst>
              <a:ext uri="{FF2B5EF4-FFF2-40B4-BE49-F238E27FC236}">
                <a16:creationId xmlns:a16="http://schemas.microsoft.com/office/drawing/2014/main" id="{615B0D2F-225E-4708-1687-9532D464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5" y="919014"/>
            <a:ext cx="885051" cy="8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6,300+ Green Check Mark Stock Photos, Pictures &amp; Royalty ...">
            <a:extLst>
              <a:ext uri="{FF2B5EF4-FFF2-40B4-BE49-F238E27FC236}">
                <a16:creationId xmlns:a16="http://schemas.microsoft.com/office/drawing/2014/main" id="{EFF90E0A-8764-37CA-C895-8E623D1C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5" y="1804065"/>
            <a:ext cx="885051" cy="8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6,300+ Green Check Mark Stock Photos, Pictures &amp; Royalty ...">
            <a:extLst>
              <a:ext uri="{FF2B5EF4-FFF2-40B4-BE49-F238E27FC236}">
                <a16:creationId xmlns:a16="http://schemas.microsoft.com/office/drawing/2014/main" id="{FF1F520E-A017-88DF-994C-D7E34D53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5" y="2912627"/>
            <a:ext cx="885051" cy="8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26,300+ Green Check Mark Stock Photos, Pictures &amp; Royalty ...">
            <a:extLst>
              <a:ext uri="{FF2B5EF4-FFF2-40B4-BE49-F238E27FC236}">
                <a16:creationId xmlns:a16="http://schemas.microsoft.com/office/drawing/2014/main" id="{398F0410-C96C-1D82-9B7C-B23AEC95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5" y="3925524"/>
            <a:ext cx="885051" cy="8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26,300+ Green Check Mark Stock Photos, Pictures &amp; Royalty ...">
            <a:extLst>
              <a:ext uri="{FF2B5EF4-FFF2-40B4-BE49-F238E27FC236}">
                <a16:creationId xmlns:a16="http://schemas.microsoft.com/office/drawing/2014/main" id="{F5DE8333-24AC-02BE-097A-3500A78F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4" y="5053936"/>
            <a:ext cx="885051" cy="8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F56A86-9C74-5ACA-6765-999F7771D515}"/>
              </a:ext>
            </a:extLst>
          </p:cNvPr>
          <p:cNvSpPr txBox="1"/>
          <p:nvPr/>
        </p:nvSpPr>
        <p:spPr>
          <a:xfrm>
            <a:off x="993912" y="1504236"/>
            <a:ext cx="727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did you learn from writing your poem?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E8F29-2FD7-455A-5DA2-6191AA7407D4}"/>
              </a:ext>
            </a:extLst>
          </p:cNvPr>
          <p:cNvSpPr txBox="1"/>
          <p:nvPr/>
        </p:nvSpPr>
        <p:spPr>
          <a:xfrm>
            <a:off x="1029835" y="2741088"/>
            <a:ext cx="7329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 you feel when you read your poem?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02C03-B067-1D2F-2B71-3FE3127ABF61}"/>
              </a:ext>
            </a:extLst>
          </p:cNvPr>
          <p:cNvSpPr txBox="1"/>
          <p:nvPr/>
        </p:nvSpPr>
        <p:spPr>
          <a:xfrm>
            <a:off x="1029835" y="3397502"/>
            <a:ext cx="947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Have you used some new words and ideas in your writing?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A894F-4D77-4396-AE96-6189A40063D7}"/>
              </a:ext>
            </a:extLst>
          </p:cNvPr>
          <p:cNvSpPr txBox="1"/>
          <p:nvPr/>
        </p:nvSpPr>
        <p:spPr>
          <a:xfrm>
            <a:off x="1029835" y="4728333"/>
            <a:ext cx="599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will your next poem be about?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91605-6AED-B461-681B-8F771A6F8D3B}"/>
              </a:ext>
            </a:extLst>
          </p:cNvPr>
          <p:cNvSpPr txBox="1"/>
          <p:nvPr/>
        </p:nvSpPr>
        <p:spPr>
          <a:xfrm>
            <a:off x="500868" y="697128"/>
            <a:ext cx="536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Time for reflection………</a:t>
            </a:r>
          </a:p>
        </p:txBody>
      </p:sp>
      <p:pic>
        <p:nvPicPr>
          <p:cNvPr id="14338" name="Picture 2" descr="Question Mark Images – Browse 389,384 Stock Photos, Vectors ...">
            <a:extLst>
              <a:ext uri="{FF2B5EF4-FFF2-40B4-BE49-F238E27FC236}">
                <a16:creationId xmlns:a16="http://schemas.microsoft.com/office/drawing/2014/main" id="{F478904B-4074-57AA-945B-15659F39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22" y="4871357"/>
            <a:ext cx="2638584" cy="17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0A292-8AEB-C86B-0194-089E720627E2}"/>
              </a:ext>
            </a:extLst>
          </p:cNvPr>
          <p:cNvSpPr txBox="1"/>
          <p:nvPr/>
        </p:nvSpPr>
        <p:spPr>
          <a:xfrm>
            <a:off x="993912" y="2122662"/>
            <a:ext cx="9349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did you decide what to write about from the mural?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1F0A62-8B37-1A1C-ED37-263DD56DBDCB}"/>
              </a:ext>
            </a:extLst>
          </p:cNvPr>
          <p:cNvSpPr txBox="1"/>
          <p:nvPr/>
        </p:nvSpPr>
        <p:spPr>
          <a:xfrm>
            <a:off x="1029835" y="4053916"/>
            <a:ext cx="1123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does a poem communicate differently than an essay or a novel?</a:t>
            </a:r>
          </a:p>
        </p:txBody>
      </p:sp>
    </p:spTree>
    <p:extLst>
      <p:ext uri="{BB962C8B-B14F-4D97-AF65-F5344CB8AC3E}">
        <p14:creationId xmlns:p14="http://schemas.microsoft.com/office/powerpoint/2010/main" val="9530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7252A-7371-94CE-AC02-F4EC675B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851" y="477144"/>
            <a:ext cx="4079151" cy="28195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“A really perfect poem has an infinitely small vocabulary”—Jack Spicer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E5A9E-010F-5E9D-9EFA-C71A30421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You are going to write a poem using only eleven words!!!!</a:t>
            </a:r>
          </a:p>
        </p:txBody>
      </p:sp>
      <p:pic>
        <p:nvPicPr>
          <p:cNvPr id="3074" name="Picture 2" descr="Poetry 101: A beginner's guide to understanding and ...">
            <a:extLst>
              <a:ext uri="{FF2B5EF4-FFF2-40B4-BE49-F238E27FC236}">
                <a16:creationId xmlns:a16="http://schemas.microsoft.com/office/drawing/2014/main" id="{F5147701-5019-E9B5-11DD-AC78B55D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2" y="477143"/>
            <a:ext cx="4981299" cy="33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E4FBC3-DF77-87B4-7402-27DEBF1E7936}"/>
              </a:ext>
            </a:extLst>
          </p:cNvPr>
          <p:cNvSpPr txBox="1"/>
          <p:nvPr/>
        </p:nvSpPr>
        <p:spPr>
          <a:xfrm>
            <a:off x="2941982" y="3435581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….And now you know it!!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3B449-E5A0-BB11-78BD-D1442550CBF8}"/>
              </a:ext>
            </a:extLst>
          </p:cNvPr>
          <p:cNvSpPr txBox="1"/>
          <p:nvPr/>
        </p:nvSpPr>
        <p:spPr>
          <a:xfrm>
            <a:off x="3101009" y="2252870"/>
            <a:ext cx="398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You’re a Poet….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F3D3D0-3B73-CF2A-47D6-5E9DCF21F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Congratulations!!!</a:t>
            </a:r>
          </a:p>
        </p:txBody>
      </p:sp>
      <p:pic>
        <p:nvPicPr>
          <p:cNvPr id="15362" name="Picture 2" descr="Set fireworks to happy celebration event">
            <a:extLst>
              <a:ext uri="{FF2B5EF4-FFF2-40B4-BE49-F238E27FC236}">
                <a16:creationId xmlns:a16="http://schemas.microsoft.com/office/drawing/2014/main" id="{28460D99-E10F-C061-7088-C7FB2164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83" y="472881"/>
            <a:ext cx="2531164" cy="25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 fireworks to happy celebration event">
            <a:extLst>
              <a:ext uri="{FF2B5EF4-FFF2-40B4-BE49-F238E27FC236}">
                <a16:creationId xmlns:a16="http://schemas.microsoft.com/office/drawing/2014/main" id="{321803A9-20D4-6B6B-A780-4B850F94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4" y="609600"/>
            <a:ext cx="2531164" cy="25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15690-84CA-E9F4-C1AB-651BF41BBF80}"/>
              </a:ext>
            </a:extLst>
          </p:cNvPr>
          <p:cNvSpPr txBox="1"/>
          <p:nvPr/>
        </p:nvSpPr>
        <p:spPr>
          <a:xfrm>
            <a:off x="778933" y="976267"/>
            <a:ext cx="850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First, what exactly is a “Didactic Cinquain?”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75FBE-AE38-A4F4-26C6-D43DF5F06919}"/>
              </a:ext>
            </a:extLst>
          </p:cNvPr>
          <p:cNvSpPr txBox="1"/>
          <p:nvPr/>
        </p:nvSpPr>
        <p:spPr>
          <a:xfrm>
            <a:off x="5334000" y="2233192"/>
            <a:ext cx="3810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  Pronounced  </a:t>
            </a:r>
            <a:r>
              <a:rPr lang="en-US" sz="2800" i="1" dirty="0">
                <a:solidFill>
                  <a:schemeClr val="accent2"/>
                </a:solidFill>
              </a:rPr>
              <a:t>Sin Cane</a:t>
            </a:r>
            <a:r>
              <a:rPr lang="en-US" sz="2800" dirty="0">
                <a:solidFill>
                  <a:schemeClr val="accent2"/>
                </a:solidFill>
              </a:rPr>
              <a:t>,  this poetry form dictates both the number of words per line and the types of words used in each line.</a:t>
            </a:r>
          </a:p>
        </p:txBody>
      </p:sp>
      <p:pic>
        <p:nvPicPr>
          <p:cNvPr id="1028" name="Picture 4" descr="How to Write Good Poetry - DML Editing &amp; Writing">
            <a:extLst>
              <a:ext uri="{FF2B5EF4-FFF2-40B4-BE49-F238E27FC236}">
                <a16:creationId xmlns:a16="http://schemas.microsoft.com/office/drawing/2014/main" id="{9A229D1B-B3E6-AD56-254F-4CC14A48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30" y="2125133"/>
            <a:ext cx="4219922" cy="303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D9E52C-2161-AC0F-6413-0D70751B1498}"/>
              </a:ext>
            </a:extLst>
          </p:cNvPr>
          <p:cNvSpPr txBox="1"/>
          <p:nvPr/>
        </p:nvSpPr>
        <p:spPr>
          <a:xfrm>
            <a:off x="2371374" y="832848"/>
            <a:ext cx="5767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The Didactic Cinquain is a poem that consists of only eleven words.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51AD1-C281-5441-D4C8-F5DE4E105FB2}"/>
              </a:ext>
            </a:extLst>
          </p:cNvPr>
          <p:cNvSpPr txBox="1"/>
          <p:nvPr/>
        </p:nvSpPr>
        <p:spPr>
          <a:xfrm>
            <a:off x="2135716" y="4244276"/>
            <a:ext cx="6100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This form is inspired by the ancient poetic forms of Japanese Tanka and Haiku. </a:t>
            </a:r>
          </a:p>
        </p:txBody>
      </p:sp>
      <p:pic>
        <p:nvPicPr>
          <p:cNvPr id="4100" name="Picture 4" descr="640+ Haiku Stock Photos, Pictures &amp; Royalty-Free Images ...">
            <a:extLst>
              <a:ext uri="{FF2B5EF4-FFF2-40B4-BE49-F238E27FC236}">
                <a16:creationId xmlns:a16="http://schemas.microsoft.com/office/drawing/2014/main" id="{9DAB2E55-D23D-9213-3158-C9ADEC677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77" y="2329799"/>
            <a:ext cx="2120348" cy="14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DB9DAB-A699-44D0-1F56-B77EB623B5A8}"/>
              </a:ext>
            </a:extLst>
          </p:cNvPr>
          <p:cNvSpPr txBox="1"/>
          <p:nvPr/>
        </p:nvSpPr>
        <p:spPr>
          <a:xfrm>
            <a:off x="1063869" y="973537"/>
            <a:ext cx="7435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Cinquains focus on what you, as the poet, see and feel and experience.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09480-2C1C-CC36-DE02-15EDC9C18939}"/>
              </a:ext>
            </a:extLst>
          </p:cNvPr>
          <p:cNvSpPr txBox="1"/>
          <p:nvPr/>
        </p:nvSpPr>
        <p:spPr>
          <a:xfrm>
            <a:off x="1283189" y="3429000"/>
            <a:ext cx="4027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Didactic Cinquains can be very </a:t>
            </a:r>
            <a:r>
              <a:rPr lang="en-US" sz="2400" i="1" dirty="0">
                <a:solidFill>
                  <a:schemeClr val="accent2"/>
                </a:solidFill>
              </a:rPr>
              <a:t>powerful</a:t>
            </a:r>
            <a:r>
              <a:rPr lang="en-US" sz="2400" dirty="0">
                <a:solidFill>
                  <a:schemeClr val="accent2"/>
                </a:solidFill>
              </a:rPr>
              <a:t> despite being so small!</a:t>
            </a:r>
          </a:p>
        </p:txBody>
      </p:sp>
      <p:pic>
        <p:nvPicPr>
          <p:cNvPr id="4102" name="Picture 6" descr="52,400+ Small But Strong Stock Photos, Pictures &amp; Royalty ...">
            <a:extLst>
              <a:ext uri="{FF2B5EF4-FFF2-40B4-BE49-F238E27FC236}">
                <a16:creationId xmlns:a16="http://schemas.microsoft.com/office/drawing/2014/main" id="{44A05966-8D1F-C18B-BD0D-810E78155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24110"/>
          <a:stretch/>
        </p:blipFill>
        <p:spPr bwMode="auto">
          <a:xfrm>
            <a:off x="5985095" y="2777292"/>
            <a:ext cx="2304649" cy="25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F0AFB3-4CDF-6FB2-DA81-D7F5122B9334}"/>
              </a:ext>
            </a:extLst>
          </p:cNvPr>
          <p:cNvSpPr txBox="1"/>
          <p:nvPr/>
        </p:nvSpPr>
        <p:spPr>
          <a:xfrm>
            <a:off x="2868796" y="668216"/>
            <a:ext cx="3871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Here is an example: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DE980-1CA7-CAC2-96C5-4AB22A4A2AE1}"/>
              </a:ext>
            </a:extLst>
          </p:cNvPr>
          <p:cNvSpPr txBox="1"/>
          <p:nvPr/>
        </p:nvSpPr>
        <p:spPr>
          <a:xfrm>
            <a:off x="2490780" y="3807069"/>
            <a:ext cx="49680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dog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happy, playful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chasing, running, jumping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tail doesn’t stop wagging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friend</a:t>
            </a:r>
          </a:p>
        </p:txBody>
      </p:sp>
      <p:pic>
        <p:nvPicPr>
          <p:cNvPr id="2050" name="Picture 2" descr="Cartoon Dog&quot; Images – Browse 5,952 Stock Photos, Vectors ...">
            <a:extLst>
              <a:ext uri="{FF2B5EF4-FFF2-40B4-BE49-F238E27FC236}">
                <a16:creationId xmlns:a16="http://schemas.microsoft.com/office/drawing/2014/main" id="{67181B5F-7478-E42C-695C-C81D6663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39" y="1252757"/>
            <a:ext cx="2554546" cy="25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B03C28-D75B-E5C4-B6F5-D543A68F8500}"/>
              </a:ext>
            </a:extLst>
          </p:cNvPr>
          <p:cNvSpPr txBox="1"/>
          <p:nvPr/>
        </p:nvSpPr>
        <p:spPr>
          <a:xfrm>
            <a:off x="1784838" y="606670"/>
            <a:ext cx="6461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Let’s review the parts of a Didactic Cinquain: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248C7-452B-0E14-2262-0AAEDFDB552E}"/>
              </a:ext>
            </a:extLst>
          </p:cNvPr>
          <p:cNvSpPr txBox="1"/>
          <p:nvPr/>
        </p:nvSpPr>
        <p:spPr>
          <a:xfrm>
            <a:off x="949568" y="3134073"/>
            <a:ext cx="68259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1:  One noun</a:t>
            </a:r>
          </a:p>
          <a:p>
            <a:endParaRPr lang="en-US" dirty="0"/>
          </a:p>
          <a:p>
            <a:r>
              <a:rPr lang="en-US" dirty="0"/>
              <a:t>Line 2:  Two adjectives</a:t>
            </a:r>
          </a:p>
          <a:p>
            <a:endParaRPr lang="en-US" dirty="0"/>
          </a:p>
          <a:p>
            <a:r>
              <a:rPr lang="en-US" dirty="0"/>
              <a:t>Line 3:  Three “–</a:t>
            </a:r>
            <a:r>
              <a:rPr lang="en-US" dirty="0" err="1"/>
              <a:t>ing</a:t>
            </a:r>
            <a:r>
              <a:rPr lang="en-US" dirty="0"/>
              <a:t>” words (verbs)</a:t>
            </a:r>
          </a:p>
          <a:p>
            <a:endParaRPr lang="en-US" dirty="0"/>
          </a:p>
          <a:p>
            <a:r>
              <a:rPr lang="en-US" dirty="0"/>
              <a:t>Line 4:  Four feeling words (or a feeling phrase with four words)</a:t>
            </a:r>
          </a:p>
          <a:p>
            <a:endParaRPr lang="en-US" dirty="0"/>
          </a:p>
          <a:p>
            <a:r>
              <a:rPr lang="en-US" dirty="0"/>
              <a:t>Line 5:  Another word for the noun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4F1E7-F911-D645-44F3-BA8BB5FE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337" y="1208942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3F7D1-9A43-FD0E-4852-93D537A9668A}"/>
              </a:ext>
            </a:extLst>
          </p:cNvPr>
          <p:cNvSpPr txBox="1"/>
          <p:nvPr/>
        </p:nvSpPr>
        <p:spPr>
          <a:xfrm>
            <a:off x="967153" y="325315"/>
            <a:ext cx="8296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Here is a good example of a Didactic Cinquain about snow,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With a reminder of what the words in each line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6585B-9FB2-348E-5FA1-48BAEEB64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261" y="1426484"/>
            <a:ext cx="5139837" cy="50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090C-AD5C-45AF-475D-C5B2FB6F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64" y="860013"/>
            <a:ext cx="8596668" cy="110490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Study the Pershing Mural to see what interests you as the subject for your poem.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94FBC-2D95-7F6D-AE90-5151DA6018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"/>
          <a:stretch/>
        </p:blipFill>
        <p:spPr bwMode="auto">
          <a:xfrm>
            <a:off x="237379" y="1868199"/>
            <a:ext cx="9740348" cy="33529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5FD2AE-3630-9ED0-984D-DD4811C90819}"/>
              </a:ext>
            </a:extLst>
          </p:cNvPr>
          <p:cNvSpPr txBox="1"/>
          <p:nvPr/>
        </p:nvSpPr>
        <p:spPr>
          <a:xfrm>
            <a:off x="3842238" y="275238"/>
            <a:ext cx="3386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Let’s get started!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404F5-25D5-82EC-BCAC-632F1EEA6DA7}"/>
              </a:ext>
            </a:extLst>
          </p:cNvPr>
          <p:cNvSpPr txBox="1"/>
          <p:nvPr/>
        </p:nvSpPr>
        <p:spPr>
          <a:xfrm>
            <a:off x="1102655" y="5197767"/>
            <a:ext cx="8361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Brainstorm!  Jot down any words, phrases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or brief thoughts that come to mind as you consider the Mural.</a:t>
            </a:r>
          </a:p>
        </p:txBody>
      </p:sp>
    </p:spTree>
    <p:extLst>
      <p:ext uri="{BB962C8B-B14F-4D97-AF65-F5344CB8AC3E}">
        <p14:creationId xmlns:p14="http://schemas.microsoft.com/office/powerpoint/2010/main" val="8613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</TotalTime>
  <Words>933</Words>
  <Application>Microsoft Office PowerPoint</Application>
  <PresentationFormat>Widescreen</PresentationFormat>
  <Paragraphs>195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Google Sans</vt:lpstr>
      <vt:lpstr>Trebuchet MS</vt:lpstr>
      <vt:lpstr>Wingdings 3</vt:lpstr>
      <vt:lpstr>Facet</vt:lpstr>
      <vt:lpstr>Pershing Mural</vt:lpstr>
      <vt:lpstr>“A really perfect poem has an infinitely small vocabulary”—Jack Spicer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the Pershing Mural to see what interests you as the subject for your poem.</vt:lpstr>
      <vt:lpstr>Once you have your list, get organized!!</vt:lpstr>
      <vt:lpstr>First, choose a noun for your title. What will it be?</vt:lpstr>
      <vt:lpstr>PowerPoint Presentation</vt:lpstr>
      <vt:lpstr>Now think of Adjectives:  They give more information about a noun</vt:lpstr>
      <vt:lpstr>Let’s find three –ing words (verbs) that show action…</vt:lpstr>
      <vt:lpstr>…and some “feeling” words or phrases for your poem?</vt:lpstr>
      <vt:lpstr>Finally, find another word that is a synonym for your Title.</vt:lpstr>
      <vt:lpstr>What do you do after you have written your first draft?</vt:lpstr>
      <vt:lpstr>PowerPoint Presentation</vt:lpstr>
      <vt:lpstr>PowerPoint Presentation</vt:lpstr>
      <vt:lpstr>Congratulations!!!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Pershing Mural Project</dc:title>
  <dc:creator>Anne Woita</dc:creator>
  <cp:lastModifiedBy>Anne Woita</cp:lastModifiedBy>
  <cp:revision>20</cp:revision>
  <dcterms:created xsi:type="dcterms:W3CDTF">2024-01-09T17:49:28Z</dcterms:created>
  <dcterms:modified xsi:type="dcterms:W3CDTF">2024-08-02T19:35:28Z</dcterms:modified>
</cp:coreProperties>
</file>