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5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8318-3634-4B5A-9572-C2D9D26D4F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8A494-D183-4364-81CB-35B4CD74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6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B9A4-906A-A589-4A4B-3AC5DC1CCD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Architecture and Interior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88B54-152D-2048-8814-35FBF2FBF7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Terms to Know!</a:t>
            </a:r>
          </a:p>
        </p:txBody>
      </p:sp>
    </p:spTree>
    <p:extLst>
      <p:ext uri="{BB962C8B-B14F-4D97-AF65-F5344CB8AC3E}">
        <p14:creationId xmlns:p14="http://schemas.microsoft.com/office/powerpoint/2010/main" val="10272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6C01-43C4-2D5C-B1AC-4281F317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Balance: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53270-517C-ADB5-FF58-57850792B7E8}"/>
              </a:ext>
            </a:extLst>
          </p:cNvPr>
          <p:cNvSpPr txBox="1"/>
          <p:nvPr/>
        </p:nvSpPr>
        <p:spPr>
          <a:xfrm>
            <a:off x="7207624" y="2303930"/>
            <a:ext cx="4258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unifying principle of design; distributing the apparent weight of the elements so that the work does not appear about to topple over from being heavier on one side than the other.</a:t>
            </a:r>
          </a:p>
        </p:txBody>
      </p:sp>
      <p:pic>
        <p:nvPicPr>
          <p:cNvPr id="9218" name="Picture 2" descr="Balance Images - Free Download on Freepik">
            <a:extLst>
              <a:ext uri="{FF2B5EF4-FFF2-40B4-BE49-F238E27FC236}">
                <a16:creationId xmlns:a16="http://schemas.microsoft.com/office/drawing/2014/main" id="{E45EE6F4-2591-C9D3-9EA2-0AEF7C6F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9" y="2303930"/>
            <a:ext cx="5962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6F38-88A2-DDA3-5F94-7AF535F2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Color Palette: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F5EE2-E8CC-DD97-231C-F34BDD30AC00}"/>
              </a:ext>
            </a:extLst>
          </p:cNvPr>
          <p:cNvSpPr txBox="1"/>
          <p:nvPr/>
        </p:nvSpPr>
        <p:spPr>
          <a:xfrm>
            <a:off x="1434353" y="2209800"/>
            <a:ext cx="1008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design, it refers to a particular range, quality, or use of color.</a:t>
            </a:r>
          </a:p>
        </p:txBody>
      </p:sp>
      <p:pic>
        <p:nvPicPr>
          <p:cNvPr id="10242" name="Picture 2" descr="Datafam Colors: A Tableau Color Palette Crowdsourcing ...">
            <a:extLst>
              <a:ext uri="{FF2B5EF4-FFF2-40B4-BE49-F238E27FC236}">
                <a16:creationId xmlns:a16="http://schemas.microsoft.com/office/drawing/2014/main" id="{9D9BA922-11B6-A368-D1BC-53F7B1C5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76" y="2788022"/>
            <a:ext cx="6598024" cy="371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1DB0-1B6D-6560-C946-2887497D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Balance in Color: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372E0-33D1-A5F2-33D5-8E8DAEDC1DC0}"/>
              </a:ext>
            </a:extLst>
          </p:cNvPr>
          <p:cNvSpPr txBox="1"/>
          <p:nvPr/>
        </p:nvSpPr>
        <p:spPr>
          <a:xfrm>
            <a:off x="6768352" y="3352801"/>
            <a:ext cx="338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60% main color</a:t>
            </a:r>
          </a:p>
          <a:p>
            <a:pPr algn="ctr"/>
            <a:r>
              <a:rPr lang="en-US" sz="2400" dirty="0"/>
              <a:t>30% secondary color 10% accent color</a:t>
            </a:r>
          </a:p>
        </p:txBody>
      </p:sp>
      <p:pic>
        <p:nvPicPr>
          <p:cNvPr id="11266" name="Picture 2" descr="The 60-30-10 Color Rule | ConfettiStyle">
            <a:extLst>
              <a:ext uri="{FF2B5EF4-FFF2-40B4-BE49-F238E27FC236}">
                <a16:creationId xmlns:a16="http://schemas.microsoft.com/office/drawing/2014/main" id="{42FAB4F4-8D35-2FEC-1597-F4FA648A2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9" b="12549"/>
          <a:stretch/>
        </p:blipFill>
        <p:spPr bwMode="auto">
          <a:xfrm>
            <a:off x="1810871" y="2277036"/>
            <a:ext cx="4176432" cy="41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6C98-BF24-F6B7-4D7F-1C9E9EF1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Cutting Edge: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FC545-1C01-90B7-F666-080C10EA5E82}"/>
              </a:ext>
            </a:extLst>
          </p:cNvPr>
          <p:cNvSpPr txBox="1"/>
          <p:nvPr/>
        </p:nvSpPr>
        <p:spPr>
          <a:xfrm>
            <a:off x="1730189" y="2169459"/>
            <a:ext cx="813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very latest, most stylish</a:t>
            </a:r>
            <a:r>
              <a:rPr lang="en-US" sz="2400"/>
              <a:t>, invigorating, </a:t>
            </a:r>
            <a:r>
              <a:rPr lang="en-US" sz="2400" dirty="0"/>
              <a:t>or advanced.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E2C18A-AD2C-3023-381A-715DBE69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59" y="2752164"/>
            <a:ext cx="4864047" cy="36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C80C-0357-B551-59A2-0525FABA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of the Art: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7E2B0-3A8A-0A76-2EA7-15C00A266BEF}"/>
              </a:ext>
            </a:extLst>
          </p:cNvPr>
          <p:cNvSpPr txBox="1"/>
          <p:nvPr/>
        </p:nvSpPr>
        <p:spPr>
          <a:xfrm>
            <a:off x="2017058" y="2223248"/>
            <a:ext cx="867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recent stage of technological development.</a:t>
            </a:r>
          </a:p>
        </p:txBody>
      </p:sp>
      <p:pic>
        <p:nvPicPr>
          <p:cNvPr id="13314" name="Picture 2" descr="1,497,900+ State Of The Art Stock Photos, Pictures &amp; Royalty ...">
            <a:extLst>
              <a:ext uri="{FF2B5EF4-FFF2-40B4-BE49-F238E27FC236}">
                <a16:creationId xmlns:a16="http://schemas.microsoft.com/office/drawing/2014/main" id="{C05D5960-425B-FFD4-2791-FA75887B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86" y="2866185"/>
            <a:ext cx="58293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EB70-3FDF-E922-AF7C-E8717305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Architect:</a:t>
            </a:r>
          </a:p>
        </p:txBody>
      </p:sp>
      <p:pic>
        <p:nvPicPr>
          <p:cNvPr id="1026" name="Picture 2" descr="Architect Plan Images – Browse 758,869 Stock Photos, Vectors ...">
            <a:extLst>
              <a:ext uri="{FF2B5EF4-FFF2-40B4-BE49-F238E27FC236}">
                <a16:creationId xmlns:a16="http://schemas.microsoft.com/office/drawing/2014/main" id="{2C13B008-B472-B567-118A-FDFA30A7A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85" y="2507189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283D0-0C85-C2A8-BE4D-5A62D906BB0B}"/>
              </a:ext>
            </a:extLst>
          </p:cNvPr>
          <p:cNvSpPr txBox="1"/>
          <p:nvPr/>
        </p:nvSpPr>
        <p:spPr>
          <a:xfrm>
            <a:off x="1300734" y="2850776"/>
            <a:ext cx="4186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Responsible for overseeing the architectural aspects of the development of a design including the production of construction documents (plans).</a:t>
            </a:r>
          </a:p>
        </p:txBody>
      </p:sp>
    </p:spTree>
    <p:extLst>
      <p:ext uri="{BB962C8B-B14F-4D97-AF65-F5344CB8AC3E}">
        <p14:creationId xmlns:p14="http://schemas.microsoft.com/office/powerpoint/2010/main" val="39343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9510-DAE8-E744-79D7-EA406400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Interior Designer:</a:t>
            </a:r>
          </a:p>
        </p:txBody>
      </p:sp>
      <p:pic>
        <p:nvPicPr>
          <p:cNvPr id="2050" name="Picture 2" descr="Interior Design Photos, Download The BEST Free Interior ...">
            <a:extLst>
              <a:ext uri="{FF2B5EF4-FFF2-40B4-BE49-F238E27FC236}">
                <a16:creationId xmlns:a16="http://schemas.microsoft.com/office/drawing/2014/main" id="{ACC21443-734C-A1C0-528B-D42147B2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1" y="2259106"/>
            <a:ext cx="5323169" cy="399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E59F7A-432E-DA5B-616E-36B8A180B220}"/>
              </a:ext>
            </a:extLst>
          </p:cNvPr>
          <p:cNvSpPr txBox="1"/>
          <p:nvPr/>
        </p:nvSpPr>
        <p:spPr>
          <a:xfrm>
            <a:off x="6983505" y="2997812"/>
            <a:ext cx="3857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 individual who creates pleasing, harmonious safe, practical indoor spaces that reflect the client’s personality.</a:t>
            </a:r>
          </a:p>
        </p:txBody>
      </p:sp>
    </p:spTree>
    <p:extLst>
      <p:ext uri="{BB962C8B-B14F-4D97-AF65-F5344CB8AC3E}">
        <p14:creationId xmlns:p14="http://schemas.microsoft.com/office/powerpoint/2010/main" val="14275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DDD5-CB88-C9E8-D32A-F7F28604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Mood Board: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ABE8F-7A78-4FDB-CC2E-C50B07934C08}"/>
              </a:ext>
            </a:extLst>
          </p:cNvPr>
          <p:cNvSpPr txBox="1"/>
          <p:nvPr/>
        </p:nvSpPr>
        <p:spPr>
          <a:xfrm>
            <a:off x="336053" y="3079135"/>
            <a:ext cx="33796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Collection of design elements (color palette, fabrics, and furniture) considered for a project to help visualize the design in advance.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432DD-C3B4-78E4-D199-557843AD141F}"/>
              </a:ext>
            </a:extLst>
          </p:cNvPr>
          <p:cNvSpPr txBox="1"/>
          <p:nvPr/>
        </p:nvSpPr>
        <p:spPr>
          <a:xfrm>
            <a:off x="7760073" y="3079135"/>
            <a:ext cx="4095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Ultimately, it’s all about seeing a variety of ideas, deciding how they work together, and providing a jumping off point for the finished design.</a:t>
            </a:r>
          </a:p>
        </p:txBody>
      </p:sp>
      <p:pic>
        <p:nvPicPr>
          <p:cNvPr id="3076" name="Picture 4" descr="How To Make A Photography Moodboard: 2024 Step-By-Step Guide">
            <a:extLst>
              <a:ext uri="{FF2B5EF4-FFF2-40B4-BE49-F238E27FC236}">
                <a16:creationId xmlns:a16="http://schemas.microsoft.com/office/drawing/2014/main" id="{DCEA7EF5-424F-51DF-32BA-D715F04F4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7180" r="4508" b="4286"/>
          <a:stretch/>
        </p:blipFill>
        <p:spPr bwMode="auto">
          <a:xfrm>
            <a:off x="3842974" y="3126155"/>
            <a:ext cx="3992181" cy="22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F0CB-D2AF-9C7D-CA20-5824B2F9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Aesthetics: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6C2FA-8411-0BA8-9B3A-3F3D68FD57B1}"/>
              </a:ext>
            </a:extLst>
          </p:cNvPr>
          <p:cNvSpPr txBox="1"/>
          <p:nvPr/>
        </p:nvSpPr>
        <p:spPr>
          <a:xfrm>
            <a:off x="869576" y="2090172"/>
            <a:ext cx="1096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Creating a design that is well balanced, creating visual harmony, making it beautiful, pleasing and interesting in appearance.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C4294-3399-3625-3CCA-AD39CD1C5089}"/>
              </a:ext>
            </a:extLst>
          </p:cNvPr>
          <p:cNvSpPr txBox="1"/>
          <p:nvPr/>
        </p:nvSpPr>
        <p:spPr>
          <a:xfrm>
            <a:off x="502024" y="5779398"/>
            <a:ext cx="1133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It takes into consideration the visual relationship determined by light, </a:t>
            </a:r>
          </a:p>
          <a:p>
            <a:pPr algn="ctr"/>
            <a:r>
              <a:rPr lang="en-US" sz="2400" dirty="0"/>
              <a:t>shadow, and contrast.</a:t>
            </a:r>
          </a:p>
        </p:txBody>
      </p:sp>
      <p:pic>
        <p:nvPicPr>
          <p:cNvPr id="4098" name="Picture 2" descr="Stunning Visual Harmony Background And Stained Glass - Image ...">
            <a:extLst>
              <a:ext uri="{FF2B5EF4-FFF2-40B4-BE49-F238E27FC236}">
                <a16:creationId xmlns:a16="http://schemas.microsoft.com/office/drawing/2014/main" id="{D4CEF756-4F3C-25D4-111F-7175A2ECE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 bwMode="auto">
          <a:xfrm>
            <a:off x="3585882" y="2978811"/>
            <a:ext cx="4760259" cy="275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32BB-109F-3ED6-D6FC-148B4BC4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 (Americans Disability Act):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694BF-3E7A-6521-FF5E-4FD4E4826C7A}"/>
              </a:ext>
            </a:extLst>
          </p:cNvPr>
          <p:cNvSpPr txBox="1"/>
          <p:nvPr/>
        </p:nvSpPr>
        <p:spPr>
          <a:xfrm>
            <a:off x="545850" y="2220139"/>
            <a:ext cx="4195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 a federal civil rights law that prohibits discrimination against people with disabilities in everyday activities.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83938-EED7-8402-6A15-39683F041067}"/>
              </a:ext>
            </a:extLst>
          </p:cNvPr>
          <p:cNvSpPr txBox="1"/>
          <p:nvPr/>
        </p:nvSpPr>
        <p:spPr>
          <a:xfrm>
            <a:off x="8310281" y="4563035"/>
            <a:ext cx="3433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ADA guarantees that people with disabilities have the same opportunities as everyone else.</a:t>
            </a:r>
          </a:p>
        </p:txBody>
      </p:sp>
      <p:pic>
        <p:nvPicPr>
          <p:cNvPr id="5122" name="Picture 2" descr="Understanding Life in a Wheelchair">
            <a:extLst>
              <a:ext uri="{FF2B5EF4-FFF2-40B4-BE49-F238E27FC236}">
                <a16:creationId xmlns:a16="http://schemas.microsoft.com/office/drawing/2014/main" id="{7C62D7C1-022F-34BF-9112-3422CBA8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50" y="4159131"/>
            <a:ext cx="4048441" cy="22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,200+ Blind Person Walking Stock Photos, Pictures &amp; Royalty ...">
            <a:extLst>
              <a:ext uri="{FF2B5EF4-FFF2-40B4-BE49-F238E27FC236}">
                <a16:creationId xmlns:a16="http://schemas.microsoft.com/office/drawing/2014/main" id="{6BA957BC-C25B-BF4C-F12D-480849DB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11" y="2218879"/>
            <a:ext cx="3630361" cy="24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7BB6-0C53-ED11-FDD6-E9E29F7B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Client: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EC85F-E1C6-C88C-A518-ED7FA774D722}"/>
              </a:ext>
            </a:extLst>
          </p:cNvPr>
          <p:cNvSpPr txBox="1"/>
          <p:nvPr/>
        </p:nvSpPr>
        <p:spPr>
          <a:xfrm>
            <a:off x="591671" y="3195917"/>
            <a:ext cx="5244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person who employs (commissions) the services of an individual in a professional field for guidance or advice.</a:t>
            </a:r>
          </a:p>
        </p:txBody>
      </p:sp>
      <p:pic>
        <p:nvPicPr>
          <p:cNvPr id="6146" name="Picture 2" descr="2,001,300+ Clients Stock Photos, Pictures &amp; Royalty-Free ...">
            <a:extLst>
              <a:ext uri="{FF2B5EF4-FFF2-40B4-BE49-F238E27FC236}">
                <a16:creationId xmlns:a16="http://schemas.microsoft.com/office/drawing/2014/main" id="{588B1A89-4A80-F1EB-1FFC-C331EAD7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55" y="2473556"/>
            <a:ext cx="5558252" cy="37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3159-9E52-2E1F-489D-2FD8A441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Commission: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DF619-B9EB-2EA6-8A02-C131FAA22DC3}"/>
              </a:ext>
            </a:extLst>
          </p:cNvPr>
          <p:cNvSpPr txBox="1"/>
          <p:nvPr/>
        </p:nvSpPr>
        <p:spPr>
          <a:xfrm>
            <a:off x="743573" y="2212065"/>
            <a:ext cx="481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professional is hired by a client (employer) to create something specific with a deadline for completion.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8B309-7AB7-B82D-C029-0ED8CC316B0D}"/>
              </a:ext>
            </a:extLst>
          </p:cNvPr>
          <p:cNvSpPr txBox="1"/>
          <p:nvPr/>
        </p:nvSpPr>
        <p:spPr>
          <a:xfrm>
            <a:off x="806825" y="4159624"/>
            <a:ext cx="4687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commission often begins with a detailed drawing (cartoon) or Mood Board which the Architect or Interior Designer shares with their employer who may make changes.</a:t>
            </a:r>
          </a:p>
        </p:txBody>
      </p:sp>
      <p:pic>
        <p:nvPicPr>
          <p:cNvPr id="7170" name="Picture 2" descr="7 Mood Boards to Spark Inspiration for Your Next Project | Spoak">
            <a:extLst>
              <a:ext uri="{FF2B5EF4-FFF2-40B4-BE49-F238E27FC236}">
                <a16:creationId xmlns:a16="http://schemas.microsoft.com/office/drawing/2014/main" id="{7CE8B6F5-AC8D-4476-CEF1-D7193EC5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22" y="2545977"/>
            <a:ext cx="6025778" cy="33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414D-0C03-FE48-2CE1-D1C4B544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Cartoon: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3DD4C-9B6D-32F9-BE06-9972E2C717DA}"/>
              </a:ext>
            </a:extLst>
          </p:cNvPr>
          <p:cNvSpPr txBox="1"/>
          <p:nvPr/>
        </p:nvSpPr>
        <p:spPr>
          <a:xfrm>
            <a:off x="2124636" y="2256192"/>
            <a:ext cx="832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Refers to a full-scale, detailed drawing on paper.</a:t>
            </a:r>
          </a:p>
        </p:txBody>
      </p:sp>
      <p:pic>
        <p:nvPicPr>
          <p:cNvPr id="8194" name="Picture 2" descr="Cartoon Home Interior Images - Free Download on Freepik">
            <a:extLst>
              <a:ext uri="{FF2B5EF4-FFF2-40B4-BE49-F238E27FC236}">
                <a16:creationId xmlns:a16="http://schemas.microsoft.com/office/drawing/2014/main" id="{457A647F-8DD7-A392-88B8-CC2280178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57" y="2841812"/>
            <a:ext cx="5162343" cy="3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80</TotalTime>
  <Words>372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Architecture and Interior Design</vt:lpstr>
      <vt:lpstr>Project Architect:</vt:lpstr>
      <vt:lpstr>Interior Designer:</vt:lpstr>
      <vt:lpstr>Mood Board:</vt:lpstr>
      <vt:lpstr>Aesthetics:</vt:lpstr>
      <vt:lpstr>ADA (Americans Disability Act): </vt:lpstr>
      <vt:lpstr>Client:</vt:lpstr>
      <vt:lpstr>Commission:</vt:lpstr>
      <vt:lpstr>Cartoon:</vt:lpstr>
      <vt:lpstr>Balance:</vt:lpstr>
      <vt:lpstr>Color Palette:</vt:lpstr>
      <vt:lpstr>Balance in Color:</vt:lpstr>
      <vt:lpstr>Cutting Edge:</vt:lpstr>
      <vt:lpstr>State of the Art: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and Interior Design</dc:title>
  <dc:creator>Anne Woita</dc:creator>
  <cp:lastModifiedBy>Anne Woita</cp:lastModifiedBy>
  <cp:revision>10</cp:revision>
  <dcterms:created xsi:type="dcterms:W3CDTF">2024-04-30T19:46:19Z</dcterms:created>
  <dcterms:modified xsi:type="dcterms:W3CDTF">2024-08-02T19:53:57Z</dcterms:modified>
</cp:coreProperties>
</file>